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1"/>
    <p:sldMasterId id="2147483649" r:id="rId2"/>
  </p:sldMasterIdLst>
  <p:notesMasterIdLst>
    <p:notesMasterId r:id="rId76"/>
  </p:notesMasterIdLst>
  <p:handoutMasterIdLst>
    <p:handoutMasterId r:id="rId77"/>
  </p:handoutMasterIdLst>
  <p:sldIdLst>
    <p:sldId id="256" r:id="rId3"/>
    <p:sldId id="257" r:id="rId4"/>
    <p:sldId id="258" r:id="rId5"/>
    <p:sldId id="379" r:id="rId6"/>
    <p:sldId id="380" r:id="rId7"/>
    <p:sldId id="381" r:id="rId8"/>
    <p:sldId id="259" r:id="rId9"/>
    <p:sldId id="261" r:id="rId10"/>
    <p:sldId id="260" r:id="rId11"/>
    <p:sldId id="363" r:id="rId12"/>
    <p:sldId id="263" r:id="rId13"/>
    <p:sldId id="264" r:id="rId14"/>
    <p:sldId id="265" r:id="rId15"/>
    <p:sldId id="345" r:id="rId16"/>
    <p:sldId id="266" r:id="rId17"/>
    <p:sldId id="267" r:id="rId18"/>
    <p:sldId id="372" r:id="rId19"/>
    <p:sldId id="269" r:id="rId20"/>
    <p:sldId id="270" r:id="rId21"/>
    <p:sldId id="272" r:id="rId22"/>
    <p:sldId id="373" r:id="rId23"/>
    <p:sldId id="374" r:id="rId24"/>
    <p:sldId id="273" r:id="rId25"/>
    <p:sldId id="274" r:id="rId26"/>
    <p:sldId id="364" r:id="rId27"/>
    <p:sldId id="375" r:id="rId28"/>
    <p:sldId id="276" r:id="rId29"/>
    <p:sldId id="376" r:id="rId30"/>
    <p:sldId id="277" r:id="rId31"/>
    <p:sldId id="281" r:id="rId32"/>
    <p:sldId id="287" r:id="rId33"/>
    <p:sldId id="290" r:id="rId34"/>
    <p:sldId id="291" r:id="rId35"/>
    <p:sldId id="357" r:id="rId36"/>
    <p:sldId id="378" r:id="rId37"/>
    <p:sldId id="292" r:id="rId38"/>
    <p:sldId id="293" r:id="rId39"/>
    <p:sldId id="354" r:id="rId40"/>
    <p:sldId id="303" r:id="rId41"/>
    <p:sldId id="304" r:id="rId42"/>
    <p:sldId id="313" r:id="rId43"/>
    <p:sldId id="314" r:id="rId44"/>
    <p:sldId id="315" r:id="rId45"/>
    <p:sldId id="382" r:id="rId46"/>
    <p:sldId id="316" r:id="rId47"/>
    <p:sldId id="383" r:id="rId48"/>
    <p:sldId id="384" r:id="rId49"/>
    <p:sldId id="321" r:id="rId50"/>
    <p:sldId id="322" r:id="rId51"/>
    <p:sldId id="323" r:id="rId52"/>
    <p:sldId id="324" r:id="rId53"/>
    <p:sldId id="325" r:id="rId54"/>
    <p:sldId id="328" r:id="rId55"/>
    <p:sldId id="329" r:id="rId56"/>
    <p:sldId id="352" r:id="rId57"/>
    <p:sldId id="330" r:id="rId58"/>
    <p:sldId id="366" r:id="rId59"/>
    <p:sldId id="367" r:id="rId60"/>
    <p:sldId id="331" r:id="rId61"/>
    <p:sldId id="332" r:id="rId62"/>
    <p:sldId id="335" r:id="rId63"/>
    <p:sldId id="370" r:id="rId64"/>
    <p:sldId id="333" r:id="rId65"/>
    <p:sldId id="334" r:id="rId66"/>
    <p:sldId id="385" r:id="rId67"/>
    <p:sldId id="336" r:id="rId68"/>
    <p:sldId id="386" r:id="rId69"/>
    <p:sldId id="337" r:id="rId70"/>
    <p:sldId id="339" r:id="rId71"/>
    <p:sldId id="340" r:id="rId72"/>
    <p:sldId id="341" r:id="rId73"/>
    <p:sldId id="343" r:id="rId74"/>
    <p:sldId id="368" r:id="rId7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9794" autoAdjust="0"/>
    <p:restoredTop sz="94605" autoAdjust="0"/>
  </p:normalViewPr>
  <p:slideViewPr>
    <p:cSldViewPr>
      <p:cViewPr>
        <p:scale>
          <a:sx n="70" d="100"/>
          <a:sy n="70" d="100"/>
        </p:scale>
        <p:origin x="-2022" y="-120"/>
      </p:cViewPr>
      <p:guideLst>
        <p:guide orient="horz" pos="2160"/>
        <p:guide pos="2880"/>
      </p:guideLst>
    </p:cSldViewPr>
  </p:slideViewPr>
  <p:outlineViewPr>
    <p:cViewPr>
      <p:scale>
        <a:sx n="33" d="100"/>
        <a:sy n="33" d="100"/>
      </p:scale>
      <p:origin x="48" y="40956"/>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dirty="0"/>
            </a:lvl1pPr>
          </a:lstStyle>
          <a:p>
            <a:pPr>
              <a:defRPr/>
            </a:pPr>
            <a:endParaRPr lang="en-US" dirty="0"/>
          </a:p>
        </p:txBody>
      </p:sp>
      <p:sp>
        <p:nvSpPr>
          <p:cNvPr id="13721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fld id="{186AEB33-7474-4952-AC33-B946BCB0A143}" type="datetimeFigureOut">
              <a:rPr lang="en-US"/>
              <a:pPr>
                <a:defRPr/>
              </a:pPr>
              <a:t>3/21/2020</a:t>
            </a:fld>
            <a:endParaRPr lang="en-US" dirty="0"/>
          </a:p>
        </p:txBody>
      </p:sp>
      <p:sp>
        <p:nvSpPr>
          <p:cNvPr id="13722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dirty="0"/>
            </a:lvl1pPr>
          </a:lstStyle>
          <a:p>
            <a:pPr>
              <a:defRPr/>
            </a:pPr>
            <a:endParaRPr lang="en-US" dirty="0"/>
          </a:p>
        </p:txBody>
      </p:sp>
      <p:sp>
        <p:nvSpPr>
          <p:cNvPr id="13722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37BAB567-E012-4FEF-AE31-0E964F48720D}" type="slidenum">
              <a:rPr lang="en-US"/>
              <a:pPr>
                <a:defRPr/>
              </a:pPr>
              <a:t>‹#›</a:t>
            </a:fld>
            <a:endParaRPr lang="en-US" dirty="0"/>
          </a:p>
        </p:txBody>
      </p:sp>
    </p:spTree>
    <p:extLst>
      <p:ext uri="{BB962C8B-B14F-4D97-AF65-F5344CB8AC3E}">
        <p14:creationId xmlns:p14="http://schemas.microsoft.com/office/powerpoint/2010/main" val="407568675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png>
</file>

<file path=ppt/media/image2.jpeg>
</file>

<file path=ppt/media/image3.tif>
</file>

<file path=ppt/media/image4.tif>
</file>

<file path=ppt/media/image5.tif>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dirty="0"/>
            </a:lvl1pPr>
          </a:lstStyle>
          <a:p>
            <a:pPr>
              <a:defRPr/>
            </a:pPr>
            <a:endParaRPr lang="en-US" dirty="0"/>
          </a:p>
        </p:txBody>
      </p:sp>
      <p:sp>
        <p:nvSpPr>
          <p:cNvPr id="6147"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dirty="0"/>
            </a:lvl1pPr>
          </a:lstStyle>
          <a:p>
            <a:pPr>
              <a:defRPr/>
            </a:pPr>
            <a:endParaRPr lang="en-US" dirty="0"/>
          </a:p>
        </p:txBody>
      </p:sp>
      <p:sp>
        <p:nvSpPr>
          <p:cNvPr id="8704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150"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dirty="0"/>
            </a:lvl1pPr>
          </a:lstStyle>
          <a:p>
            <a:pPr>
              <a:defRPr/>
            </a:pPr>
            <a:endParaRPr lang="en-US" dirty="0"/>
          </a:p>
        </p:txBody>
      </p:sp>
      <p:sp>
        <p:nvSpPr>
          <p:cNvPr id="6151"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8954312B-3854-4616-B497-9A76C133485F}" type="slidenum">
              <a:rPr lang="en-US"/>
              <a:pPr>
                <a:defRPr/>
              </a:pPr>
              <a:t>‹#›</a:t>
            </a:fld>
            <a:endParaRPr lang="en-US" dirty="0"/>
          </a:p>
        </p:txBody>
      </p:sp>
    </p:spTree>
    <p:extLst>
      <p:ext uri="{BB962C8B-B14F-4D97-AF65-F5344CB8AC3E}">
        <p14:creationId xmlns:p14="http://schemas.microsoft.com/office/powerpoint/2010/main" val="12221842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0E34D08-2798-4983-9EB5-2C60929F5709}" type="slidenum">
              <a:rPr lang="en-US" smtClean="0"/>
              <a:pPr/>
              <a:t>1</a:t>
            </a:fld>
            <a:endParaRPr lang="en-US" dirty="0" smtClean="0"/>
          </a:p>
        </p:txBody>
      </p:sp>
      <p:sp>
        <p:nvSpPr>
          <p:cNvPr id="88067"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81FE947D-C637-4965-B0C1-374982DE81CA}" type="slidenum">
              <a:rPr lang="en-US" sz="1200"/>
              <a:pPr algn="r" eaLnBrk="1" hangingPunct="1"/>
              <a:t>1</a:t>
            </a:fld>
            <a:endParaRPr lang="en-US" sz="1200" dirty="0"/>
          </a:p>
        </p:txBody>
      </p:sp>
      <p:sp>
        <p:nvSpPr>
          <p:cNvPr id="88068"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A0F9B179-96F1-47CA-8901-169153A59642}" type="slidenum">
              <a:rPr lang="en-US" sz="1200"/>
              <a:pPr algn="r" eaLnBrk="1" hangingPunct="1"/>
              <a:t>1</a:t>
            </a:fld>
            <a:endParaRPr lang="en-US" sz="1200" dirty="0"/>
          </a:p>
        </p:txBody>
      </p:sp>
      <p:sp>
        <p:nvSpPr>
          <p:cNvPr id="88069"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fld id="{CA07415F-A861-40A0-9B98-2D7DD8A9302D}" type="slidenum">
              <a:rPr lang="en-US" sz="1200"/>
              <a:pPr algn="r"/>
              <a:t>1</a:t>
            </a:fld>
            <a:endParaRPr lang="en-US" sz="1200" dirty="0"/>
          </a:p>
        </p:txBody>
      </p:sp>
      <p:sp>
        <p:nvSpPr>
          <p:cNvPr id="88070" name="Rectangle 2"/>
          <p:cNvSpPr>
            <a:spLocks noGrp="1" noRot="1" noChangeAspect="1" noChangeArrowheads="1" noTextEdit="1"/>
          </p:cNvSpPr>
          <p:nvPr>
            <p:ph type="sldImg"/>
          </p:nvPr>
        </p:nvSpPr>
        <p:spPr>
          <a:ln/>
        </p:spPr>
      </p:sp>
      <p:sp>
        <p:nvSpPr>
          <p:cNvPr id="880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EC"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10</a:t>
            </a:fld>
            <a:endParaRPr lang="en-US" dirty="0"/>
          </a:p>
        </p:txBody>
      </p:sp>
    </p:spTree>
    <p:extLst>
      <p:ext uri="{BB962C8B-B14F-4D97-AF65-F5344CB8AC3E}">
        <p14:creationId xmlns:p14="http://schemas.microsoft.com/office/powerpoint/2010/main" val="1314206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11</a:t>
            </a:fld>
            <a:endParaRPr lang="en-US" dirty="0"/>
          </a:p>
        </p:txBody>
      </p:sp>
    </p:spTree>
    <p:extLst>
      <p:ext uri="{BB962C8B-B14F-4D97-AF65-F5344CB8AC3E}">
        <p14:creationId xmlns:p14="http://schemas.microsoft.com/office/powerpoint/2010/main" val="2765316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12</a:t>
            </a:fld>
            <a:endParaRPr lang="en-US" dirty="0"/>
          </a:p>
        </p:txBody>
      </p:sp>
    </p:spTree>
    <p:extLst>
      <p:ext uri="{BB962C8B-B14F-4D97-AF65-F5344CB8AC3E}">
        <p14:creationId xmlns:p14="http://schemas.microsoft.com/office/powerpoint/2010/main" val="3975262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13</a:t>
            </a:fld>
            <a:endParaRPr lang="en-US" dirty="0"/>
          </a:p>
        </p:txBody>
      </p:sp>
    </p:spTree>
    <p:extLst>
      <p:ext uri="{BB962C8B-B14F-4D97-AF65-F5344CB8AC3E}">
        <p14:creationId xmlns:p14="http://schemas.microsoft.com/office/powerpoint/2010/main" val="2001820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14</a:t>
            </a:fld>
            <a:endParaRPr lang="en-US" dirty="0"/>
          </a:p>
        </p:txBody>
      </p:sp>
    </p:spTree>
    <p:extLst>
      <p:ext uri="{BB962C8B-B14F-4D97-AF65-F5344CB8AC3E}">
        <p14:creationId xmlns:p14="http://schemas.microsoft.com/office/powerpoint/2010/main" val="3245632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15</a:t>
            </a:fld>
            <a:endParaRPr lang="en-US" dirty="0"/>
          </a:p>
        </p:txBody>
      </p:sp>
    </p:spTree>
    <p:extLst>
      <p:ext uri="{BB962C8B-B14F-4D97-AF65-F5344CB8AC3E}">
        <p14:creationId xmlns:p14="http://schemas.microsoft.com/office/powerpoint/2010/main" val="37512842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16</a:t>
            </a:fld>
            <a:endParaRPr lang="en-US" dirty="0"/>
          </a:p>
        </p:txBody>
      </p:sp>
    </p:spTree>
    <p:extLst>
      <p:ext uri="{BB962C8B-B14F-4D97-AF65-F5344CB8AC3E}">
        <p14:creationId xmlns:p14="http://schemas.microsoft.com/office/powerpoint/2010/main" val="33049823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17</a:t>
            </a:fld>
            <a:endParaRPr lang="en-US" dirty="0"/>
          </a:p>
        </p:txBody>
      </p:sp>
    </p:spTree>
    <p:extLst>
      <p:ext uri="{BB962C8B-B14F-4D97-AF65-F5344CB8AC3E}">
        <p14:creationId xmlns:p14="http://schemas.microsoft.com/office/powerpoint/2010/main" val="1983916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18</a:t>
            </a:fld>
            <a:endParaRPr lang="en-US" dirty="0"/>
          </a:p>
        </p:txBody>
      </p:sp>
    </p:spTree>
    <p:extLst>
      <p:ext uri="{BB962C8B-B14F-4D97-AF65-F5344CB8AC3E}">
        <p14:creationId xmlns:p14="http://schemas.microsoft.com/office/powerpoint/2010/main" val="3828750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19</a:t>
            </a:fld>
            <a:endParaRPr lang="en-US" dirty="0"/>
          </a:p>
        </p:txBody>
      </p:sp>
    </p:spTree>
    <p:extLst>
      <p:ext uri="{BB962C8B-B14F-4D97-AF65-F5344CB8AC3E}">
        <p14:creationId xmlns:p14="http://schemas.microsoft.com/office/powerpoint/2010/main" val="3393322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B1DFF6F-6C92-4E1D-922C-1BAB0B9DE5B2}" type="slidenum">
              <a:rPr lang="en-US" smtClean="0"/>
              <a:pPr/>
              <a:t>2</a:t>
            </a:fld>
            <a:endParaRPr lang="en-US" dirty="0" smtClean="0"/>
          </a:p>
        </p:txBody>
      </p:sp>
      <p:sp>
        <p:nvSpPr>
          <p:cNvPr id="89091"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CAEFCBF0-896B-47F7-BD8A-74891CBC0760}" type="slidenum">
              <a:rPr lang="en-US" sz="1200"/>
              <a:pPr algn="r" eaLnBrk="1" hangingPunct="1"/>
              <a:t>2</a:t>
            </a:fld>
            <a:endParaRPr lang="en-US" sz="1200" dirty="0"/>
          </a:p>
        </p:txBody>
      </p:sp>
      <p:sp>
        <p:nvSpPr>
          <p:cNvPr id="89092"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54E0DAF4-7E6B-45E1-B769-E67862F67EDB}" type="slidenum">
              <a:rPr lang="en-US" sz="1200"/>
              <a:pPr algn="r" eaLnBrk="1" hangingPunct="1"/>
              <a:t>2</a:t>
            </a:fld>
            <a:endParaRPr lang="en-US" sz="1200" dirty="0"/>
          </a:p>
        </p:txBody>
      </p:sp>
      <p:sp>
        <p:nvSpPr>
          <p:cNvPr id="89093" name="Rectangle 2"/>
          <p:cNvSpPr>
            <a:spLocks noGrp="1" noRot="1" noChangeAspect="1" noChangeArrowheads="1" noTextEdit="1"/>
          </p:cNvSpPr>
          <p:nvPr>
            <p:ph type="sldImg"/>
          </p:nvPr>
        </p:nvSpPr>
        <p:spPr>
          <a:ln/>
        </p:spPr>
      </p:sp>
      <p:sp>
        <p:nvSpPr>
          <p:cNvPr id="8909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dirty="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20</a:t>
            </a:fld>
            <a:endParaRPr lang="en-US" dirty="0"/>
          </a:p>
        </p:txBody>
      </p:sp>
    </p:spTree>
    <p:extLst>
      <p:ext uri="{BB962C8B-B14F-4D97-AF65-F5344CB8AC3E}">
        <p14:creationId xmlns:p14="http://schemas.microsoft.com/office/powerpoint/2010/main" val="641050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21</a:t>
            </a:fld>
            <a:endParaRPr lang="en-US" dirty="0"/>
          </a:p>
        </p:txBody>
      </p:sp>
    </p:spTree>
    <p:extLst>
      <p:ext uri="{BB962C8B-B14F-4D97-AF65-F5344CB8AC3E}">
        <p14:creationId xmlns:p14="http://schemas.microsoft.com/office/powerpoint/2010/main" val="19702919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22</a:t>
            </a:fld>
            <a:endParaRPr lang="en-US" dirty="0"/>
          </a:p>
        </p:txBody>
      </p:sp>
    </p:spTree>
    <p:extLst>
      <p:ext uri="{BB962C8B-B14F-4D97-AF65-F5344CB8AC3E}">
        <p14:creationId xmlns:p14="http://schemas.microsoft.com/office/powerpoint/2010/main" val="357619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23</a:t>
            </a:fld>
            <a:endParaRPr lang="en-US" dirty="0"/>
          </a:p>
        </p:txBody>
      </p:sp>
    </p:spTree>
    <p:extLst>
      <p:ext uri="{BB962C8B-B14F-4D97-AF65-F5344CB8AC3E}">
        <p14:creationId xmlns:p14="http://schemas.microsoft.com/office/powerpoint/2010/main" val="36093212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24</a:t>
            </a:fld>
            <a:endParaRPr lang="en-US" dirty="0"/>
          </a:p>
        </p:txBody>
      </p:sp>
    </p:spTree>
    <p:extLst>
      <p:ext uri="{BB962C8B-B14F-4D97-AF65-F5344CB8AC3E}">
        <p14:creationId xmlns:p14="http://schemas.microsoft.com/office/powerpoint/2010/main" val="19071511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25</a:t>
            </a:fld>
            <a:endParaRPr lang="en-US" dirty="0"/>
          </a:p>
        </p:txBody>
      </p:sp>
    </p:spTree>
    <p:extLst>
      <p:ext uri="{BB962C8B-B14F-4D97-AF65-F5344CB8AC3E}">
        <p14:creationId xmlns:p14="http://schemas.microsoft.com/office/powerpoint/2010/main" val="1698521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26</a:t>
            </a:fld>
            <a:endParaRPr lang="en-US" dirty="0"/>
          </a:p>
        </p:txBody>
      </p:sp>
    </p:spTree>
    <p:extLst>
      <p:ext uri="{BB962C8B-B14F-4D97-AF65-F5344CB8AC3E}">
        <p14:creationId xmlns:p14="http://schemas.microsoft.com/office/powerpoint/2010/main" val="16107682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27</a:t>
            </a:fld>
            <a:endParaRPr lang="en-US" dirty="0"/>
          </a:p>
        </p:txBody>
      </p:sp>
    </p:spTree>
    <p:extLst>
      <p:ext uri="{BB962C8B-B14F-4D97-AF65-F5344CB8AC3E}">
        <p14:creationId xmlns:p14="http://schemas.microsoft.com/office/powerpoint/2010/main" val="63353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28</a:t>
            </a:fld>
            <a:endParaRPr lang="en-US" dirty="0"/>
          </a:p>
        </p:txBody>
      </p:sp>
    </p:spTree>
    <p:extLst>
      <p:ext uri="{BB962C8B-B14F-4D97-AF65-F5344CB8AC3E}">
        <p14:creationId xmlns:p14="http://schemas.microsoft.com/office/powerpoint/2010/main" val="1136524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29</a:t>
            </a:fld>
            <a:endParaRPr lang="en-US" dirty="0"/>
          </a:p>
        </p:txBody>
      </p:sp>
    </p:spTree>
    <p:extLst>
      <p:ext uri="{BB962C8B-B14F-4D97-AF65-F5344CB8AC3E}">
        <p14:creationId xmlns:p14="http://schemas.microsoft.com/office/powerpoint/2010/main" val="1012865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a:t>
            </a:fld>
            <a:endParaRPr lang="en-US" dirty="0"/>
          </a:p>
        </p:txBody>
      </p:sp>
    </p:spTree>
    <p:extLst>
      <p:ext uri="{BB962C8B-B14F-4D97-AF65-F5344CB8AC3E}">
        <p14:creationId xmlns:p14="http://schemas.microsoft.com/office/powerpoint/2010/main" val="38016722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30</a:t>
            </a:fld>
            <a:endParaRPr lang="en-US" dirty="0"/>
          </a:p>
        </p:txBody>
      </p:sp>
    </p:spTree>
    <p:extLst>
      <p:ext uri="{BB962C8B-B14F-4D97-AF65-F5344CB8AC3E}">
        <p14:creationId xmlns:p14="http://schemas.microsoft.com/office/powerpoint/2010/main" val="2827875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31</a:t>
            </a:fld>
            <a:endParaRPr lang="en-US" dirty="0"/>
          </a:p>
        </p:txBody>
      </p:sp>
    </p:spTree>
    <p:extLst>
      <p:ext uri="{BB962C8B-B14F-4D97-AF65-F5344CB8AC3E}">
        <p14:creationId xmlns:p14="http://schemas.microsoft.com/office/powerpoint/2010/main" val="1461665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32</a:t>
            </a:fld>
            <a:endParaRPr lang="en-US" dirty="0"/>
          </a:p>
        </p:txBody>
      </p:sp>
    </p:spTree>
    <p:extLst>
      <p:ext uri="{BB962C8B-B14F-4D97-AF65-F5344CB8AC3E}">
        <p14:creationId xmlns:p14="http://schemas.microsoft.com/office/powerpoint/2010/main" val="5750150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33</a:t>
            </a:fld>
            <a:endParaRPr lang="en-US" dirty="0"/>
          </a:p>
        </p:txBody>
      </p:sp>
    </p:spTree>
    <p:extLst>
      <p:ext uri="{BB962C8B-B14F-4D97-AF65-F5344CB8AC3E}">
        <p14:creationId xmlns:p14="http://schemas.microsoft.com/office/powerpoint/2010/main" val="486244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34</a:t>
            </a:fld>
            <a:endParaRPr lang="en-US" dirty="0"/>
          </a:p>
        </p:txBody>
      </p:sp>
    </p:spTree>
    <p:extLst>
      <p:ext uri="{BB962C8B-B14F-4D97-AF65-F5344CB8AC3E}">
        <p14:creationId xmlns:p14="http://schemas.microsoft.com/office/powerpoint/2010/main" val="20606089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35</a:t>
            </a:fld>
            <a:endParaRPr lang="en-US" dirty="0"/>
          </a:p>
        </p:txBody>
      </p:sp>
    </p:spTree>
    <p:extLst>
      <p:ext uri="{BB962C8B-B14F-4D97-AF65-F5344CB8AC3E}">
        <p14:creationId xmlns:p14="http://schemas.microsoft.com/office/powerpoint/2010/main" val="40622842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36</a:t>
            </a:fld>
            <a:endParaRPr lang="en-US" dirty="0"/>
          </a:p>
        </p:txBody>
      </p:sp>
    </p:spTree>
    <p:extLst>
      <p:ext uri="{BB962C8B-B14F-4D97-AF65-F5344CB8AC3E}">
        <p14:creationId xmlns:p14="http://schemas.microsoft.com/office/powerpoint/2010/main" val="7892611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37</a:t>
            </a:fld>
            <a:endParaRPr lang="en-US" dirty="0"/>
          </a:p>
        </p:txBody>
      </p:sp>
    </p:spTree>
    <p:extLst>
      <p:ext uri="{BB962C8B-B14F-4D97-AF65-F5344CB8AC3E}">
        <p14:creationId xmlns:p14="http://schemas.microsoft.com/office/powerpoint/2010/main" val="30498755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38</a:t>
            </a:fld>
            <a:endParaRPr lang="en-US" dirty="0"/>
          </a:p>
        </p:txBody>
      </p:sp>
    </p:spTree>
    <p:extLst>
      <p:ext uri="{BB962C8B-B14F-4D97-AF65-F5344CB8AC3E}">
        <p14:creationId xmlns:p14="http://schemas.microsoft.com/office/powerpoint/2010/main" val="31182062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39</a:t>
            </a:fld>
            <a:endParaRPr lang="en-US" dirty="0"/>
          </a:p>
        </p:txBody>
      </p:sp>
    </p:spTree>
    <p:extLst>
      <p:ext uri="{BB962C8B-B14F-4D97-AF65-F5344CB8AC3E}">
        <p14:creationId xmlns:p14="http://schemas.microsoft.com/office/powerpoint/2010/main" val="197442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a:t>
            </a:fld>
            <a:endParaRPr lang="en-US" dirty="0"/>
          </a:p>
        </p:txBody>
      </p:sp>
    </p:spTree>
    <p:extLst>
      <p:ext uri="{BB962C8B-B14F-4D97-AF65-F5344CB8AC3E}">
        <p14:creationId xmlns:p14="http://schemas.microsoft.com/office/powerpoint/2010/main" val="39334093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40</a:t>
            </a:fld>
            <a:endParaRPr lang="en-US" dirty="0"/>
          </a:p>
        </p:txBody>
      </p:sp>
    </p:spTree>
    <p:extLst>
      <p:ext uri="{BB962C8B-B14F-4D97-AF65-F5344CB8AC3E}">
        <p14:creationId xmlns:p14="http://schemas.microsoft.com/office/powerpoint/2010/main" val="37260702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41</a:t>
            </a:fld>
            <a:endParaRPr lang="en-US" dirty="0"/>
          </a:p>
        </p:txBody>
      </p:sp>
    </p:spTree>
    <p:extLst>
      <p:ext uri="{BB962C8B-B14F-4D97-AF65-F5344CB8AC3E}">
        <p14:creationId xmlns:p14="http://schemas.microsoft.com/office/powerpoint/2010/main" val="26281987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42</a:t>
            </a:fld>
            <a:endParaRPr lang="en-US" dirty="0"/>
          </a:p>
        </p:txBody>
      </p:sp>
    </p:spTree>
    <p:extLst>
      <p:ext uri="{BB962C8B-B14F-4D97-AF65-F5344CB8AC3E}">
        <p14:creationId xmlns:p14="http://schemas.microsoft.com/office/powerpoint/2010/main" val="4174644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43</a:t>
            </a:fld>
            <a:endParaRPr lang="en-US" dirty="0"/>
          </a:p>
        </p:txBody>
      </p:sp>
    </p:spTree>
    <p:extLst>
      <p:ext uri="{BB962C8B-B14F-4D97-AF65-F5344CB8AC3E}">
        <p14:creationId xmlns:p14="http://schemas.microsoft.com/office/powerpoint/2010/main" val="35054149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44</a:t>
            </a:fld>
            <a:endParaRPr lang="en-US" dirty="0"/>
          </a:p>
        </p:txBody>
      </p:sp>
    </p:spTree>
    <p:extLst>
      <p:ext uri="{BB962C8B-B14F-4D97-AF65-F5344CB8AC3E}">
        <p14:creationId xmlns:p14="http://schemas.microsoft.com/office/powerpoint/2010/main" val="42325138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45</a:t>
            </a:fld>
            <a:endParaRPr lang="en-US" dirty="0"/>
          </a:p>
        </p:txBody>
      </p:sp>
    </p:spTree>
    <p:extLst>
      <p:ext uri="{BB962C8B-B14F-4D97-AF65-F5344CB8AC3E}">
        <p14:creationId xmlns:p14="http://schemas.microsoft.com/office/powerpoint/2010/main" val="10079826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46</a:t>
            </a:fld>
            <a:endParaRPr lang="en-US" dirty="0"/>
          </a:p>
        </p:txBody>
      </p:sp>
    </p:spTree>
    <p:extLst>
      <p:ext uri="{BB962C8B-B14F-4D97-AF65-F5344CB8AC3E}">
        <p14:creationId xmlns:p14="http://schemas.microsoft.com/office/powerpoint/2010/main" val="30871839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47</a:t>
            </a:fld>
            <a:endParaRPr lang="en-US" dirty="0"/>
          </a:p>
        </p:txBody>
      </p:sp>
    </p:spTree>
    <p:extLst>
      <p:ext uri="{BB962C8B-B14F-4D97-AF65-F5344CB8AC3E}">
        <p14:creationId xmlns:p14="http://schemas.microsoft.com/office/powerpoint/2010/main" val="32511740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48</a:t>
            </a:fld>
            <a:endParaRPr lang="en-US" dirty="0"/>
          </a:p>
        </p:txBody>
      </p:sp>
    </p:spTree>
    <p:extLst>
      <p:ext uri="{BB962C8B-B14F-4D97-AF65-F5344CB8AC3E}">
        <p14:creationId xmlns:p14="http://schemas.microsoft.com/office/powerpoint/2010/main" val="17042615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49</a:t>
            </a:fld>
            <a:endParaRPr lang="en-US" dirty="0"/>
          </a:p>
        </p:txBody>
      </p:sp>
    </p:spTree>
    <p:extLst>
      <p:ext uri="{BB962C8B-B14F-4D97-AF65-F5344CB8AC3E}">
        <p14:creationId xmlns:p14="http://schemas.microsoft.com/office/powerpoint/2010/main" val="2629133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a:t>
            </a:fld>
            <a:endParaRPr lang="en-US" dirty="0"/>
          </a:p>
        </p:txBody>
      </p:sp>
    </p:spTree>
    <p:extLst>
      <p:ext uri="{BB962C8B-B14F-4D97-AF65-F5344CB8AC3E}">
        <p14:creationId xmlns:p14="http://schemas.microsoft.com/office/powerpoint/2010/main" val="10467219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50</a:t>
            </a:fld>
            <a:endParaRPr lang="en-US" dirty="0"/>
          </a:p>
        </p:txBody>
      </p:sp>
    </p:spTree>
    <p:extLst>
      <p:ext uri="{BB962C8B-B14F-4D97-AF65-F5344CB8AC3E}">
        <p14:creationId xmlns:p14="http://schemas.microsoft.com/office/powerpoint/2010/main" val="16584365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51</a:t>
            </a:fld>
            <a:endParaRPr lang="en-US" dirty="0"/>
          </a:p>
        </p:txBody>
      </p:sp>
    </p:spTree>
    <p:extLst>
      <p:ext uri="{BB962C8B-B14F-4D97-AF65-F5344CB8AC3E}">
        <p14:creationId xmlns:p14="http://schemas.microsoft.com/office/powerpoint/2010/main" val="9301539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52</a:t>
            </a:fld>
            <a:endParaRPr lang="en-US" dirty="0"/>
          </a:p>
        </p:txBody>
      </p:sp>
    </p:spTree>
    <p:extLst>
      <p:ext uri="{BB962C8B-B14F-4D97-AF65-F5344CB8AC3E}">
        <p14:creationId xmlns:p14="http://schemas.microsoft.com/office/powerpoint/2010/main" val="337994000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53</a:t>
            </a:fld>
            <a:endParaRPr lang="en-US" dirty="0"/>
          </a:p>
        </p:txBody>
      </p:sp>
    </p:spTree>
    <p:extLst>
      <p:ext uri="{BB962C8B-B14F-4D97-AF65-F5344CB8AC3E}">
        <p14:creationId xmlns:p14="http://schemas.microsoft.com/office/powerpoint/2010/main" val="17812383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54</a:t>
            </a:fld>
            <a:endParaRPr lang="en-US" dirty="0"/>
          </a:p>
        </p:txBody>
      </p:sp>
    </p:spTree>
    <p:extLst>
      <p:ext uri="{BB962C8B-B14F-4D97-AF65-F5344CB8AC3E}">
        <p14:creationId xmlns:p14="http://schemas.microsoft.com/office/powerpoint/2010/main" val="19086081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55</a:t>
            </a:fld>
            <a:endParaRPr lang="en-US" dirty="0"/>
          </a:p>
        </p:txBody>
      </p:sp>
    </p:spTree>
    <p:extLst>
      <p:ext uri="{BB962C8B-B14F-4D97-AF65-F5344CB8AC3E}">
        <p14:creationId xmlns:p14="http://schemas.microsoft.com/office/powerpoint/2010/main" val="1381721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56</a:t>
            </a:fld>
            <a:endParaRPr lang="en-US" dirty="0"/>
          </a:p>
        </p:txBody>
      </p:sp>
    </p:spTree>
    <p:extLst>
      <p:ext uri="{BB962C8B-B14F-4D97-AF65-F5344CB8AC3E}">
        <p14:creationId xmlns:p14="http://schemas.microsoft.com/office/powerpoint/2010/main" val="33255986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57</a:t>
            </a:fld>
            <a:endParaRPr lang="en-US" dirty="0"/>
          </a:p>
        </p:txBody>
      </p:sp>
    </p:spTree>
    <p:extLst>
      <p:ext uri="{BB962C8B-B14F-4D97-AF65-F5344CB8AC3E}">
        <p14:creationId xmlns:p14="http://schemas.microsoft.com/office/powerpoint/2010/main" val="358745094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58</a:t>
            </a:fld>
            <a:endParaRPr lang="en-US" dirty="0"/>
          </a:p>
        </p:txBody>
      </p:sp>
    </p:spTree>
    <p:extLst>
      <p:ext uri="{BB962C8B-B14F-4D97-AF65-F5344CB8AC3E}">
        <p14:creationId xmlns:p14="http://schemas.microsoft.com/office/powerpoint/2010/main" val="53413683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59</a:t>
            </a:fld>
            <a:endParaRPr lang="en-US" dirty="0"/>
          </a:p>
        </p:txBody>
      </p:sp>
    </p:spTree>
    <p:extLst>
      <p:ext uri="{BB962C8B-B14F-4D97-AF65-F5344CB8AC3E}">
        <p14:creationId xmlns:p14="http://schemas.microsoft.com/office/powerpoint/2010/main" val="1543137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a:t>
            </a:fld>
            <a:endParaRPr lang="en-US" dirty="0"/>
          </a:p>
        </p:txBody>
      </p:sp>
    </p:spTree>
    <p:extLst>
      <p:ext uri="{BB962C8B-B14F-4D97-AF65-F5344CB8AC3E}">
        <p14:creationId xmlns:p14="http://schemas.microsoft.com/office/powerpoint/2010/main" val="404930486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60</a:t>
            </a:fld>
            <a:endParaRPr lang="en-US" dirty="0"/>
          </a:p>
        </p:txBody>
      </p:sp>
    </p:spTree>
    <p:extLst>
      <p:ext uri="{BB962C8B-B14F-4D97-AF65-F5344CB8AC3E}">
        <p14:creationId xmlns:p14="http://schemas.microsoft.com/office/powerpoint/2010/main" val="70251934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61</a:t>
            </a:fld>
            <a:endParaRPr lang="en-US" dirty="0"/>
          </a:p>
        </p:txBody>
      </p:sp>
    </p:spTree>
    <p:extLst>
      <p:ext uri="{BB962C8B-B14F-4D97-AF65-F5344CB8AC3E}">
        <p14:creationId xmlns:p14="http://schemas.microsoft.com/office/powerpoint/2010/main" val="28524014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62</a:t>
            </a:fld>
            <a:endParaRPr lang="en-US" dirty="0"/>
          </a:p>
        </p:txBody>
      </p:sp>
    </p:spTree>
    <p:extLst>
      <p:ext uri="{BB962C8B-B14F-4D97-AF65-F5344CB8AC3E}">
        <p14:creationId xmlns:p14="http://schemas.microsoft.com/office/powerpoint/2010/main" val="253802691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63</a:t>
            </a:fld>
            <a:endParaRPr lang="en-US" dirty="0"/>
          </a:p>
        </p:txBody>
      </p:sp>
    </p:spTree>
    <p:extLst>
      <p:ext uri="{BB962C8B-B14F-4D97-AF65-F5344CB8AC3E}">
        <p14:creationId xmlns:p14="http://schemas.microsoft.com/office/powerpoint/2010/main" val="25274718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64</a:t>
            </a:fld>
            <a:endParaRPr lang="en-US" dirty="0"/>
          </a:p>
        </p:txBody>
      </p:sp>
    </p:spTree>
    <p:extLst>
      <p:ext uri="{BB962C8B-B14F-4D97-AF65-F5344CB8AC3E}">
        <p14:creationId xmlns:p14="http://schemas.microsoft.com/office/powerpoint/2010/main" val="296826704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65</a:t>
            </a:fld>
            <a:endParaRPr lang="en-US" dirty="0"/>
          </a:p>
        </p:txBody>
      </p:sp>
    </p:spTree>
    <p:extLst>
      <p:ext uri="{BB962C8B-B14F-4D97-AF65-F5344CB8AC3E}">
        <p14:creationId xmlns:p14="http://schemas.microsoft.com/office/powerpoint/2010/main" val="13646107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66</a:t>
            </a:fld>
            <a:endParaRPr lang="en-US" dirty="0"/>
          </a:p>
        </p:txBody>
      </p:sp>
    </p:spTree>
    <p:extLst>
      <p:ext uri="{BB962C8B-B14F-4D97-AF65-F5344CB8AC3E}">
        <p14:creationId xmlns:p14="http://schemas.microsoft.com/office/powerpoint/2010/main" val="11163006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67</a:t>
            </a:fld>
            <a:endParaRPr lang="en-US" dirty="0"/>
          </a:p>
        </p:txBody>
      </p:sp>
    </p:spTree>
    <p:extLst>
      <p:ext uri="{BB962C8B-B14F-4D97-AF65-F5344CB8AC3E}">
        <p14:creationId xmlns:p14="http://schemas.microsoft.com/office/powerpoint/2010/main" val="7955941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68</a:t>
            </a:fld>
            <a:endParaRPr lang="en-US" dirty="0"/>
          </a:p>
        </p:txBody>
      </p:sp>
    </p:spTree>
    <p:extLst>
      <p:ext uri="{BB962C8B-B14F-4D97-AF65-F5344CB8AC3E}">
        <p14:creationId xmlns:p14="http://schemas.microsoft.com/office/powerpoint/2010/main" val="18739459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69</a:t>
            </a:fld>
            <a:endParaRPr lang="en-US" dirty="0"/>
          </a:p>
        </p:txBody>
      </p:sp>
    </p:spTree>
    <p:extLst>
      <p:ext uri="{BB962C8B-B14F-4D97-AF65-F5344CB8AC3E}">
        <p14:creationId xmlns:p14="http://schemas.microsoft.com/office/powerpoint/2010/main" val="950485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7</a:t>
            </a:fld>
            <a:endParaRPr lang="en-US" dirty="0"/>
          </a:p>
        </p:txBody>
      </p:sp>
    </p:spTree>
    <p:extLst>
      <p:ext uri="{BB962C8B-B14F-4D97-AF65-F5344CB8AC3E}">
        <p14:creationId xmlns:p14="http://schemas.microsoft.com/office/powerpoint/2010/main" val="49365404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70</a:t>
            </a:fld>
            <a:endParaRPr lang="en-US" dirty="0"/>
          </a:p>
        </p:txBody>
      </p:sp>
    </p:spTree>
    <p:extLst>
      <p:ext uri="{BB962C8B-B14F-4D97-AF65-F5344CB8AC3E}">
        <p14:creationId xmlns:p14="http://schemas.microsoft.com/office/powerpoint/2010/main" val="165353137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71</a:t>
            </a:fld>
            <a:endParaRPr lang="en-US" dirty="0"/>
          </a:p>
        </p:txBody>
      </p:sp>
    </p:spTree>
    <p:extLst>
      <p:ext uri="{BB962C8B-B14F-4D97-AF65-F5344CB8AC3E}">
        <p14:creationId xmlns:p14="http://schemas.microsoft.com/office/powerpoint/2010/main" val="39325255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72</a:t>
            </a:fld>
            <a:endParaRPr lang="en-US" dirty="0"/>
          </a:p>
        </p:txBody>
      </p:sp>
    </p:spTree>
    <p:extLst>
      <p:ext uri="{BB962C8B-B14F-4D97-AF65-F5344CB8AC3E}">
        <p14:creationId xmlns:p14="http://schemas.microsoft.com/office/powerpoint/2010/main" val="302963231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73</a:t>
            </a:fld>
            <a:endParaRPr lang="en-US" dirty="0"/>
          </a:p>
        </p:txBody>
      </p:sp>
    </p:spTree>
    <p:extLst>
      <p:ext uri="{BB962C8B-B14F-4D97-AF65-F5344CB8AC3E}">
        <p14:creationId xmlns:p14="http://schemas.microsoft.com/office/powerpoint/2010/main" val="1510336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8</a:t>
            </a:fld>
            <a:endParaRPr lang="en-US" dirty="0"/>
          </a:p>
        </p:txBody>
      </p:sp>
    </p:spTree>
    <p:extLst>
      <p:ext uri="{BB962C8B-B14F-4D97-AF65-F5344CB8AC3E}">
        <p14:creationId xmlns:p14="http://schemas.microsoft.com/office/powerpoint/2010/main" val="5925017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954312B-3854-4616-B497-9A76C133485F}" type="slidenum">
              <a:rPr lang="en-US" smtClean="0"/>
              <a:pPr>
                <a:defRPr/>
              </a:pPr>
              <a:t>9</a:t>
            </a:fld>
            <a:endParaRPr lang="en-US" dirty="0"/>
          </a:p>
        </p:txBody>
      </p:sp>
    </p:spTree>
    <p:extLst>
      <p:ext uri="{BB962C8B-B14F-4D97-AF65-F5344CB8AC3E}">
        <p14:creationId xmlns:p14="http://schemas.microsoft.com/office/powerpoint/2010/main" val="2677707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BC31339A-C65B-4CD9-9B3B-98243AB5CE42}" type="slidenum">
              <a:rPr lang="en-US"/>
              <a:pPr>
                <a:defRPr/>
              </a:pPr>
              <a:t>‹#›</a:t>
            </a:fld>
            <a:endParaRPr lang="en-US" dirty="0"/>
          </a:p>
        </p:txBody>
      </p:sp>
    </p:spTree>
    <p:extLst>
      <p:ext uri="{BB962C8B-B14F-4D97-AF65-F5344CB8AC3E}">
        <p14:creationId xmlns:p14="http://schemas.microsoft.com/office/powerpoint/2010/main" val="18099686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9E97588A-B1DF-414C-BD90-B291DC13831B}" type="slidenum">
              <a:rPr lang="en-US"/>
              <a:pPr>
                <a:defRPr/>
              </a:pPr>
              <a:t>‹#›</a:t>
            </a:fld>
            <a:endParaRPr lang="en-US" dirty="0"/>
          </a:p>
        </p:txBody>
      </p:sp>
    </p:spTree>
    <p:extLst>
      <p:ext uri="{BB962C8B-B14F-4D97-AF65-F5344CB8AC3E}">
        <p14:creationId xmlns:p14="http://schemas.microsoft.com/office/powerpoint/2010/main" val="3124381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49462434-C72F-4924-813C-40A49461FD34}" type="slidenum">
              <a:rPr lang="en-US"/>
              <a:pPr>
                <a:defRPr/>
              </a:pPr>
              <a:t>‹#›</a:t>
            </a:fld>
            <a:endParaRPr lang="en-US" dirty="0"/>
          </a:p>
        </p:txBody>
      </p:sp>
    </p:spTree>
    <p:extLst>
      <p:ext uri="{BB962C8B-B14F-4D97-AF65-F5344CB8AC3E}">
        <p14:creationId xmlns:p14="http://schemas.microsoft.com/office/powerpoint/2010/main" val="1341875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6"/>
          <p:cNvSpPr>
            <a:spLocks noGrp="1" noChangeArrowheads="1"/>
          </p:cNvSpPr>
          <p:nvPr>
            <p:ph type="sldNum" sz="quarter" idx="11"/>
          </p:nvPr>
        </p:nvSpPr>
        <p:spPr>
          <a:ln/>
        </p:spPr>
        <p:txBody>
          <a:bodyPr/>
          <a:lstStyle>
            <a:lvl1pPr>
              <a:defRPr/>
            </a:lvl1pPr>
          </a:lstStyle>
          <a:p>
            <a:pPr>
              <a:defRPr/>
            </a:pPr>
            <a:fld id="{F7994565-6368-4696-9076-831C05F1D1C9}" type="slidenum">
              <a:rPr lang="en-US"/>
              <a:pPr>
                <a:defRPr/>
              </a:pPr>
              <a:t>‹#›</a:t>
            </a:fld>
            <a:endParaRPr lang="en-US" dirty="0"/>
          </a:p>
        </p:txBody>
      </p:sp>
    </p:spTree>
    <p:extLst>
      <p:ext uri="{BB962C8B-B14F-4D97-AF65-F5344CB8AC3E}">
        <p14:creationId xmlns:p14="http://schemas.microsoft.com/office/powerpoint/2010/main" val="32865580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358FB74D-3436-49B1-B8FB-263376EB481A}" type="slidenum">
              <a:rPr lang="en-US"/>
              <a:pPr>
                <a:defRPr/>
              </a:pPr>
              <a:t>‹#›</a:t>
            </a:fld>
            <a:endParaRPr lang="en-US" dirty="0"/>
          </a:p>
        </p:txBody>
      </p:sp>
    </p:spTree>
    <p:extLst>
      <p:ext uri="{BB962C8B-B14F-4D97-AF65-F5344CB8AC3E}">
        <p14:creationId xmlns:p14="http://schemas.microsoft.com/office/powerpoint/2010/main" val="31981298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449A9403-76C0-4D54-893E-F04407561385}" type="slidenum">
              <a:rPr lang="en-US"/>
              <a:pPr>
                <a:defRPr/>
              </a:pPr>
              <a:t>‹#›</a:t>
            </a:fld>
            <a:endParaRPr lang="en-US" dirty="0"/>
          </a:p>
        </p:txBody>
      </p:sp>
    </p:spTree>
    <p:extLst>
      <p:ext uri="{BB962C8B-B14F-4D97-AF65-F5344CB8AC3E}">
        <p14:creationId xmlns:p14="http://schemas.microsoft.com/office/powerpoint/2010/main" val="757632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676E6DF2-615F-4DCD-9072-F241E5E855D1}" type="slidenum">
              <a:rPr lang="en-US"/>
              <a:pPr>
                <a:defRPr/>
              </a:pPr>
              <a:t>‹#›</a:t>
            </a:fld>
            <a:endParaRPr lang="en-US" dirty="0"/>
          </a:p>
        </p:txBody>
      </p:sp>
    </p:spTree>
    <p:extLst>
      <p:ext uri="{BB962C8B-B14F-4D97-AF65-F5344CB8AC3E}">
        <p14:creationId xmlns:p14="http://schemas.microsoft.com/office/powerpoint/2010/main" val="3279556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B70FE8F5-2EA6-4231-8962-5D5A29B0EA90}" type="slidenum">
              <a:rPr lang="en-US"/>
              <a:pPr>
                <a:defRPr/>
              </a:pPr>
              <a:t>‹#›</a:t>
            </a:fld>
            <a:endParaRPr lang="en-US" dirty="0"/>
          </a:p>
        </p:txBody>
      </p:sp>
    </p:spTree>
    <p:extLst>
      <p:ext uri="{BB962C8B-B14F-4D97-AF65-F5344CB8AC3E}">
        <p14:creationId xmlns:p14="http://schemas.microsoft.com/office/powerpoint/2010/main" val="26086375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8" name="Rectangle 7"/>
          <p:cNvSpPr>
            <a:spLocks noGrp="1" noChangeArrowheads="1"/>
          </p:cNvSpPr>
          <p:nvPr>
            <p:ph type="sldNum" sz="quarter" idx="11"/>
          </p:nvPr>
        </p:nvSpPr>
        <p:spPr>
          <a:ln/>
        </p:spPr>
        <p:txBody>
          <a:bodyPr/>
          <a:lstStyle>
            <a:lvl1pPr>
              <a:defRPr/>
            </a:lvl1pPr>
          </a:lstStyle>
          <a:p>
            <a:pPr>
              <a:defRPr/>
            </a:pPr>
            <a:fld id="{81DEDB26-9E91-441A-B11D-907B1652AA9A}" type="slidenum">
              <a:rPr lang="en-US"/>
              <a:pPr>
                <a:defRPr/>
              </a:pPr>
              <a:t>‹#›</a:t>
            </a:fld>
            <a:endParaRPr lang="en-US" dirty="0"/>
          </a:p>
        </p:txBody>
      </p:sp>
    </p:spTree>
    <p:extLst>
      <p:ext uri="{BB962C8B-B14F-4D97-AF65-F5344CB8AC3E}">
        <p14:creationId xmlns:p14="http://schemas.microsoft.com/office/powerpoint/2010/main" val="15497617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2"/>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3"/>
          <p:cNvSpPr>
            <a:spLocks noGrp="1" noChangeArrowheads="1"/>
          </p:cNvSpPr>
          <p:nvPr>
            <p:ph type="sldNum" sz="quarter" idx="11"/>
          </p:nvPr>
        </p:nvSpPr>
        <p:spPr>
          <a:ln/>
        </p:spPr>
        <p:txBody>
          <a:bodyPr/>
          <a:lstStyle>
            <a:lvl1pPr>
              <a:defRPr/>
            </a:lvl1pPr>
          </a:lstStyle>
          <a:p>
            <a:pPr>
              <a:defRPr/>
            </a:pPr>
            <a:fld id="{EE48F2EC-CF20-4DB3-87D3-81ECFE3D8AE8}" type="slidenum">
              <a:rPr lang="en-US"/>
              <a:pPr>
                <a:defRPr/>
              </a:pPr>
              <a:t>‹#›</a:t>
            </a:fld>
            <a:endParaRPr lang="en-US" dirty="0"/>
          </a:p>
        </p:txBody>
      </p:sp>
    </p:spTree>
    <p:extLst>
      <p:ext uri="{BB962C8B-B14F-4D97-AF65-F5344CB8AC3E}">
        <p14:creationId xmlns:p14="http://schemas.microsoft.com/office/powerpoint/2010/main" val="13506739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3" name="Rectangle 2"/>
          <p:cNvSpPr>
            <a:spLocks noGrp="1" noChangeArrowheads="1"/>
          </p:cNvSpPr>
          <p:nvPr>
            <p:ph type="sldNum" sz="quarter" idx="11"/>
          </p:nvPr>
        </p:nvSpPr>
        <p:spPr>
          <a:ln/>
        </p:spPr>
        <p:txBody>
          <a:bodyPr/>
          <a:lstStyle>
            <a:lvl1pPr>
              <a:defRPr/>
            </a:lvl1pPr>
          </a:lstStyle>
          <a:p>
            <a:pPr>
              <a:defRPr/>
            </a:pPr>
            <a:fld id="{460A82A8-E6A0-4736-A89F-B4B46DDE3966}" type="slidenum">
              <a:rPr lang="en-US"/>
              <a:pPr>
                <a:defRPr/>
              </a:pPr>
              <a:t>‹#›</a:t>
            </a:fld>
            <a:endParaRPr lang="en-US" dirty="0"/>
          </a:p>
        </p:txBody>
      </p:sp>
    </p:spTree>
    <p:extLst>
      <p:ext uri="{BB962C8B-B14F-4D97-AF65-F5344CB8AC3E}">
        <p14:creationId xmlns:p14="http://schemas.microsoft.com/office/powerpoint/2010/main" val="26271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zh-CN" altLang="en-US" dirty="0" smtClean="0"/>
              <a:t>电子商务 第</a:t>
            </a:r>
            <a:r>
              <a:rPr lang="en-US" altLang="zh-CN" dirty="0" smtClean="0"/>
              <a:t>10</a:t>
            </a:r>
            <a:r>
              <a:rPr lang="zh-CN" altLang="en-US" dirty="0" smtClean="0"/>
              <a:t>版</a:t>
            </a:r>
            <a:r>
              <a:rPr lang="en-US" dirty="0" smtClean="0"/>
              <a:t>,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D3AA4055-2CAA-4C89-8981-80C2F0BC5F6C}" type="slidenum">
              <a:rPr lang="en-US"/>
              <a:pPr>
                <a:defRPr/>
              </a:pPr>
              <a:t>‹#›</a:t>
            </a:fld>
            <a:endParaRPr lang="en-US" dirty="0"/>
          </a:p>
        </p:txBody>
      </p:sp>
    </p:spTree>
    <p:extLst>
      <p:ext uri="{BB962C8B-B14F-4D97-AF65-F5344CB8AC3E}">
        <p14:creationId xmlns:p14="http://schemas.microsoft.com/office/powerpoint/2010/main" val="375062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ADC6E5E1-EE18-4088-8867-E4A87BA273B0}" type="slidenum">
              <a:rPr lang="en-US"/>
              <a:pPr>
                <a:defRPr/>
              </a:pPr>
              <a:t>‹#›</a:t>
            </a:fld>
            <a:endParaRPr lang="en-US" dirty="0"/>
          </a:p>
        </p:txBody>
      </p:sp>
    </p:spTree>
    <p:extLst>
      <p:ext uri="{BB962C8B-B14F-4D97-AF65-F5344CB8AC3E}">
        <p14:creationId xmlns:p14="http://schemas.microsoft.com/office/powerpoint/2010/main" val="35688810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49CD4500-4B3D-4F0A-8874-7D207CB28455}" type="slidenum">
              <a:rPr lang="en-US"/>
              <a:pPr>
                <a:defRPr/>
              </a:pPr>
              <a:t>‹#›</a:t>
            </a:fld>
            <a:endParaRPr lang="en-US" dirty="0"/>
          </a:p>
        </p:txBody>
      </p:sp>
    </p:spTree>
    <p:extLst>
      <p:ext uri="{BB962C8B-B14F-4D97-AF65-F5344CB8AC3E}">
        <p14:creationId xmlns:p14="http://schemas.microsoft.com/office/powerpoint/2010/main" val="1606005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CE41F6C3-D7BB-45D3-9270-4A7CC6FDB47A}" type="slidenum">
              <a:rPr lang="en-US"/>
              <a:pPr>
                <a:defRPr/>
              </a:pPr>
              <a:t>‹#›</a:t>
            </a:fld>
            <a:endParaRPr lang="en-US" dirty="0"/>
          </a:p>
        </p:txBody>
      </p:sp>
    </p:spTree>
    <p:extLst>
      <p:ext uri="{BB962C8B-B14F-4D97-AF65-F5344CB8AC3E}">
        <p14:creationId xmlns:p14="http://schemas.microsoft.com/office/powerpoint/2010/main" val="3112475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E24981B4-1D8D-4D35-BAEC-868F88A7B612}" type="slidenum">
              <a:rPr lang="en-US"/>
              <a:pPr>
                <a:defRPr/>
              </a:pPr>
              <a:t>‹#›</a:t>
            </a:fld>
            <a:endParaRPr lang="en-US" dirty="0"/>
          </a:p>
        </p:txBody>
      </p:sp>
    </p:spTree>
    <p:extLst>
      <p:ext uri="{BB962C8B-B14F-4D97-AF65-F5344CB8AC3E}">
        <p14:creationId xmlns:p14="http://schemas.microsoft.com/office/powerpoint/2010/main" val="1042328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578E2BF5-EB80-4E84-8B67-1C858D03DC3F}" type="slidenum">
              <a:rPr lang="en-US"/>
              <a:pPr>
                <a:defRPr/>
              </a:pPr>
              <a:t>‹#›</a:t>
            </a:fld>
            <a:endParaRPr lang="en-US" dirty="0"/>
          </a:p>
        </p:txBody>
      </p:sp>
    </p:spTree>
    <p:extLst>
      <p:ext uri="{BB962C8B-B14F-4D97-AF65-F5344CB8AC3E}">
        <p14:creationId xmlns:p14="http://schemas.microsoft.com/office/powerpoint/2010/main" val="441148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78ADF8FD-E953-47FF-8C38-4F9E9825C161}" type="slidenum">
              <a:rPr lang="en-US"/>
              <a:pPr>
                <a:defRPr/>
              </a:pPr>
              <a:t>‹#›</a:t>
            </a:fld>
            <a:endParaRPr lang="en-US" dirty="0"/>
          </a:p>
        </p:txBody>
      </p:sp>
    </p:spTree>
    <p:extLst>
      <p:ext uri="{BB962C8B-B14F-4D97-AF65-F5344CB8AC3E}">
        <p14:creationId xmlns:p14="http://schemas.microsoft.com/office/powerpoint/2010/main" val="3420615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8" name="Rectangle 6"/>
          <p:cNvSpPr>
            <a:spLocks noGrp="1" noChangeArrowheads="1"/>
          </p:cNvSpPr>
          <p:nvPr>
            <p:ph type="sldNum" sz="quarter" idx="11"/>
          </p:nvPr>
        </p:nvSpPr>
        <p:spPr>
          <a:ln/>
        </p:spPr>
        <p:txBody>
          <a:bodyPr/>
          <a:lstStyle>
            <a:lvl1pPr>
              <a:defRPr/>
            </a:lvl1pPr>
          </a:lstStyle>
          <a:p>
            <a:pPr>
              <a:defRPr/>
            </a:pPr>
            <a:fld id="{635B8842-838B-4D17-90BC-460BD1561A58}" type="slidenum">
              <a:rPr lang="en-US"/>
              <a:pPr>
                <a:defRPr/>
              </a:pPr>
              <a:t>‹#›</a:t>
            </a:fld>
            <a:endParaRPr lang="en-US" dirty="0"/>
          </a:p>
        </p:txBody>
      </p:sp>
    </p:spTree>
    <p:extLst>
      <p:ext uri="{BB962C8B-B14F-4D97-AF65-F5344CB8AC3E}">
        <p14:creationId xmlns:p14="http://schemas.microsoft.com/office/powerpoint/2010/main" val="1409235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6"/>
          <p:cNvSpPr>
            <a:spLocks noGrp="1" noChangeArrowheads="1"/>
          </p:cNvSpPr>
          <p:nvPr>
            <p:ph type="sldNum" sz="quarter" idx="11"/>
          </p:nvPr>
        </p:nvSpPr>
        <p:spPr>
          <a:ln/>
        </p:spPr>
        <p:txBody>
          <a:bodyPr/>
          <a:lstStyle>
            <a:lvl1pPr>
              <a:defRPr/>
            </a:lvl1pPr>
          </a:lstStyle>
          <a:p>
            <a:pPr>
              <a:defRPr/>
            </a:pPr>
            <a:fld id="{E465EBE8-B63E-46E8-81F8-4145CBE816F5}" type="slidenum">
              <a:rPr lang="en-US"/>
              <a:pPr>
                <a:defRPr/>
              </a:pPr>
              <a:t>‹#›</a:t>
            </a:fld>
            <a:endParaRPr lang="en-US" dirty="0"/>
          </a:p>
        </p:txBody>
      </p:sp>
    </p:spTree>
    <p:extLst>
      <p:ext uri="{BB962C8B-B14F-4D97-AF65-F5344CB8AC3E}">
        <p14:creationId xmlns:p14="http://schemas.microsoft.com/office/powerpoint/2010/main" val="239546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3" name="Rectangle 6"/>
          <p:cNvSpPr>
            <a:spLocks noGrp="1" noChangeArrowheads="1"/>
          </p:cNvSpPr>
          <p:nvPr>
            <p:ph type="sldNum" sz="quarter" idx="11"/>
          </p:nvPr>
        </p:nvSpPr>
        <p:spPr>
          <a:ln/>
        </p:spPr>
        <p:txBody>
          <a:bodyPr/>
          <a:lstStyle>
            <a:lvl1pPr>
              <a:defRPr/>
            </a:lvl1pPr>
          </a:lstStyle>
          <a:p>
            <a:pPr>
              <a:defRPr/>
            </a:pPr>
            <a:fld id="{78C68F7A-A5C0-4695-88E2-B486F135A150}" type="slidenum">
              <a:rPr lang="en-US"/>
              <a:pPr>
                <a:defRPr/>
              </a:pPr>
              <a:t>‹#›</a:t>
            </a:fld>
            <a:endParaRPr lang="en-US" dirty="0"/>
          </a:p>
        </p:txBody>
      </p:sp>
    </p:spTree>
    <p:extLst>
      <p:ext uri="{BB962C8B-B14F-4D97-AF65-F5344CB8AC3E}">
        <p14:creationId xmlns:p14="http://schemas.microsoft.com/office/powerpoint/2010/main" val="2017187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CA4786F7-865F-4B6B-A1D1-012F33AD793E}" type="slidenum">
              <a:rPr lang="en-US"/>
              <a:pPr>
                <a:defRPr/>
              </a:pPr>
              <a:t>‹#›</a:t>
            </a:fld>
            <a:endParaRPr lang="en-US" dirty="0"/>
          </a:p>
        </p:txBody>
      </p:sp>
    </p:spTree>
    <p:extLst>
      <p:ext uri="{BB962C8B-B14F-4D97-AF65-F5344CB8AC3E}">
        <p14:creationId xmlns:p14="http://schemas.microsoft.com/office/powerpoint/2010/main" val="809263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F2C9EAE6-A19C-4B18-8D78-FC65C1B2C443}" type="slidenum">
              <a:rPr lang="en-US"/>
              <a:pPr>
                <a:defRPr/>
              </a:pPr>
              <a:t>‹#›</a:t>
            </a:fld>
            <a:endParaRPr lang="en-US" dirty="0"/>
          </a:p>
        </p:txBody>
      </p:sp>
    </p:spTree>
    <p:extLst>
      <p:ext uri="{BB962C8B-B14F-4D97-AF65-F5344CB8AC3E}">
        <p14:creationId xmlns:p14="http://schemas.microsoft.com/office/powerpoint/2010/main" val="3372716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p:txBody>
      </p:sp>
      <p:sp>
        <p:nvSpPr>
          <p:cNvPr id="1029" name="Rectangle 5"/>
          <p:cNvSpPr>
            <a:spLocks noGrp="1" noChangeArrowheads="1"/>
          </p:cNvSpPr>
          <p:nvPr>
            <p:ph type="ftr" sz="quarter" idx="3"/>
          </p:nvPr>
        </p:nvSpPr>
        <p:spPr bwMode="auto">
          <a:xfrm>
            <a:off x="457200" y="6245225"/>
            <a:ext cx="5562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dirty="0"/>
            </a:lvl1pPr>
          </a:lstStyle>
          <a:p>
            <a:pPr>
              <a:defRPr/>
            </a:pPr>
            <a:endParaRPr lang="en-US" dirty="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C790C4F1-0B94-4D33-BB84-C202C1E06675}" type="slidenum">
              <a:rPr lang="en-US"/>
              <a:pPr>
                <a:defRPr/>
              </a:pPr>
              <a:t>‹#›</a:t>
            </a:fld>
            <a:endParaRPr lang="en-US" dirty="0"/>
          </a:p>
        </p:txBody>
      </p:sp>
      <p:sp>
        <p:nvSpPr>
          <p:cNvPr id="6" name="Footer Placeholder 5"/>
          <p:cNvSpPr>
            <a:spLocks noGrp="1" noChangeArrowheads="1"/>
          </p:cNvSpPr>
          <p:nvPr userDrawn="1"/>
        </p:nvSpPr>
        <p:spPr>
          <a:xfrm>
            <a:off x="457200" y="6172200"/>
            <a:ext cx="56388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eaLnBrk="1" hangingPunct="1"/>
            <a:r>
              <a:rPr lang="zh-CN" altLang="en-US" dirty="0" smtClean="0">
                <a:solidFill>
                  <a:schemeClr val="tx2"/>
                </a:solidFill>
              </a:rPr>
              <a:t>电子商务 第</a:t>
            </a:r>
            <a:r>
              <a:rPr lang="en-US" altLang="zh-CN" dirty="0" smtClean="0">
                <a:solidFill>
                  <a:schemeClr val="tx2"/>
                </a:solidFill>
              </a:rPr>
              <a:t>10</a:t>
            </a:r>
            <a:r>
              <a:rPr lang="zh-CN" altLang="en-US" dirty="0" smtClean="0">
                <a:solidFill>
                  <a:schemeClr val="tx2"/>
                </a:solidFill>
              </a:rPr>
              <a:t>版</a:t>
            </a:r>
            <a:endParaRPr lang="en-US" dirty="0">
              <a:solidFill>
                <a:schemeClr val="tx2"/>
              </a:solidFill>
            </a:endParaRPr>
          </a:p>
        </p:txBody>
      </p:sp>
      <p:sp>
        <p:nvSpPr>
          <p:cNvPr id="7" name="Rectangle 6"/>
          <p:cNvSpPr>
            <a:spLocks noChangeArrowheads="1"/>
          </p:cNvSpPr>
          <p:nvPr userDrawn="1"/>
        </p:nvSpPr>
        <p:spPr bwMode="auto">
          <a:xfrm>
            <a:off x="0" y="6519446"/>
            <a:ext cx="8305800"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2013 </a:t>
            </a:r>
            <a:r>
              <a:rPr kumimoji="0" lang="en-US" sz="800" b="0" i="0" u="none" strike="noStrike" cap="none" normalizeH="0" baseline="0" dirty="0" err="1" smtClean="0">
                <a:ln>
                  <a:noFill/>
                </a:ln>
                <a:solidFill>
                  <a:srgbClr val="C0C0C0"/>
                </a:solidFill>
                <a:effectLst/>
                <a:latin typeface="Arial" pitchFamily="34" charset="0"/>
                <a:ea typeface="Times New Roman" pitchFamily="18" charset="0"/>
                <a:cs typeface="Arial" pitchFamily="34" charset="0"/>
              </a:rPr>
              <a:t>Cengage</a:t>
            </a: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Learning. All Rights Reserved. This edition is intended for use outside of the U.S. only, with content that may be different from the U.S. Edition.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May not be scanned, copied, duplicated, or posted to a publicly accessible website, in whole or in part.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dt="0"/>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2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533400" y="381000"/>
            <a:ext cx="8077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533400" y="1676400"/>
            <a:ext cx="8077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6" name="Footer Placeholder 5"/>
          <p:cNvSpPr>
            <a:spLocks noGrp="1" noChangeArrowheads="1"/>
          </p:cNvSpPr>
          <p:nvPr>
            <p:ph type="ftr" sz="quarter" idx="3"/>
          </p:nvPr>
        </p:nvSpPr>
        <p:spPr bwMode="auto">
          <a:xfrm>
            <a:off x="457200" y="6381750"/>
            <a:ext cx="56388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eaLnBrk="1" hangingPunct="1">
              <a:defRPr sz="2000" dirty="0">
                <a:solidFill>
                  <a:srgbClr val="222222"/>
                </a:solidFill>
              </a:defRPr>
            </a:lvl1pPr>
          </a:lstStyle>
          <a:p>
            <a:pPr>
              <a:defRPr/>
            </a:pPr>
            <a:r>
              <a:rPr lang="en-US" dirty="0" smtClean="0"/>
              <a:t>Electronic Commerce, Tenth Edition</a:t>
            </a:r>
            <a:endParaRPr lang="en-US" dirty="0"/>
          </a:p>
        </p:txBody>
      </p:sp>
      <p:sp>
        <p:nvSpPr>
          <p:cNvPr id="7" name="Slide Number Placeholder 6"/>
          <p:cNvSpPr>
            <a:spLocks noGrp="1" noChangeArrowheads="1"/>
          </p:cNvSpPr>
          <p:nvPr>
            <p:ph type="sldNum" sz="quarter" idx="4"/>
          </p:nvPr>
        </p:nvSpPr>
        <p:spPr bwMode="auto">
          <a:xfrm>
            <a:off x="6553200" y="6245225"/>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eaLnBrk="1" hangingPunct="1">
              <a:defRPr sz="2000">
                <a:solidFill>
                  <a:srgbClr val="222222"/>
                </a:solidFill>
                <a:latin typeface="+mn-lt"/>
              </a:defRPr>
            </a:lvl1pPr>
          </a:lstStyle>
          <a:p>
            <a:pPr>
              <a:defRPr/>
            </a:pPr>
            <a:fld id="{2709B0D5-E38B-415B-B9F1-E621E32E2850}"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ctr" rtl="0" eaLnBrk="0" fontAlgn="base" hangingPunct="0">
        <a:spcBef>
          <a:spcPct val="0"/>
        </a:spcBef>
        <a:spcAft>
          <a:spcPct val="0"/>
        </a:spcAft>
        <a:defRPr sz="3600">
          <a:solidFill>
            <a:srgbClr val="222222"/>
          </a:solidFill>
          <a:latin typeface="+mj-lt"/>
          <a:ea typeface="+mj-ea"/>
          <a:cs typeface="+mj-cs"/>
        </a:defRPr>
      </a:lvl1pPr>
      <a:lvl2pPr algn="ctr" rtl="0" eaLnBrk="0" fontAlgn="base" hangingPunct="0">
        <a:spcBef>
          <a:spcPct val="0"/>
        </a:spcBef>
        <a:spcAft>
          <a:spcPct val="0"/>
        </a:spcAft>
        <a:defRPr sz="3600">
          <a:solidFill>
            <a:srgbClr val="222222"/>
          </a:solidFill>
          <a:latin typeface="Arial" charset="0"/>
        </a:defRPr>
      </a:lvl2pPr>
      <a:lvl3pPr algn="ctr" rtl="0" eaLnBrk="0" fontAlgn="base" hangingPunct="0">
        <a:spcBef>
          <a:spcPct val="0"/>
        </a:spcBef>
        <a:spcAft>
          <a:spcPct val="0"/>
        </a:spcAft>
        <a:defRPr sz="3600">
          <a:solidFill>
            <a:srgbClr val="222222"/>
          </a:solidFill>
          <a:latin typeface="Arial" charset="0"/>
        </a:defRPr>
      </a:lvl3pPr>
      <a:lvl4pPr algn="ctr" rtl="0" eaLnBrk="0" fontAlgn="base" hangingPunct="0">
        <a:spcBef>
          <a:spcPct val="0"/>
        </a:spcBef>
        <a:spcAft>
          <a:spcPct val="0"/>
        </a:spcAft>
        <a:defRPr sz="3600">
          <a:solidFill>
            <a:srgbClr val="222222"/>
          </a:solidFill>
          <a:latin typeface="Arial" charset="0"/>
        </a:defRPr>
      </a:lvl4pPr>
      <a:lvl5pPr algn="ctr" rtl="0" eaLnBrk="0" fontAlgn="base" hangingPunct="0">
        <a:spcBef>
          <a:spcPct val="0"/>
        </a:spcBef>
        <a:spcAft>
          <a:spcPct val="0"/>
        </a:spcAft>
        <a:defRPr sz="3600">
          <a:solidFill>
            <a:srgbClr val="222222"/>
          </a:solidFill>
          <a:latin typeface="Arial" charset="0"/>
        </a:defRPr>
      </a:lvl5pPr>
      <a:lvl6pPr marL="457200" algn="ctr" rtl="0" eaLnBrk="0" fontAlgn="base" hangingPunct="0">
        <a:spcBef>
          <a:spcPct val="0"/>
        </a:spcBef>
        <a:spcAft>
          <a:spcPct val="0"/>
        </a:spcAft>
        <a:defRPr sz="3600">
          <a:solidFill>
            <a:srgbClr val="222222"/>
          </a:solidFill>
          <a:latin typeface="Arial" charset="0"/>
        </a:defRPr>
      </a:lvl6pPr>
      <a:lvl7pPr marL="914400" algn="ctr" rtl="0" eaLnBrk="0" fontAlgn="base" hangingPunct="0">
        <a:spcBef>
          <a:spcPct val="0"/>
        </a:spcBef>
        <a:spcAft>
          <a:spcPct val="0"/>
        </a:spcAft>
        <a:defRPr sz="3600">
          <a:solidFill>
            <a:srgbClr val="222222"/>
          </a:solidFill>
          <a:latin typeface="Arial" charset="0"/>
        </a:defRPr>
      </a:lvl7pPr>
      <a:lvl8pPr marL="1371600" algn="ctr" rtl="0" eaLnBrk="0" fontAlgn="base" hangingPunct="0">
        <a:spcBef>
          <a:spcPct val="0"/>
        </a:spcBef>
        <a:spcAft>
          <a:spcPct val="0"/>
        </a:spcAft>
        <a:defRPr sz="3600">
          <a:solidFill>
            <a:srgbClr val="222222"/>
          </a:solidFill>
          <a:latin typeface="Arial" charset="0"/>
        </a:defRPr>
      </a:lvl8pPr>
      <a:lvl9pPr marL="1828800" algn="ctr" rtl="0" eaLnBrk="0" fontAlgn="base" hangingPunct="0">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mn-ea"/>
          <a:cs typeface="+mn-cs"/>
        </a:defRPr>
      </a:lvl1pPr>
      <a:lvl2pPr marL="742950" indent="-285750" algn="l" rtl="0" eaLnBrk="0" fontAlgn="base" hangingPunct="0">
        <a:spcBef>
          <a:spcPct val="20000"/>
        </a:spcBef>
        <a:spcAft>
          <a:spcPct val="0"/>
        </a:spcAft>
        <a:buChar char="–"/>
        <a:defRPr sz="2400">
          <a:solidFill>
            <a:srgbClr val="222222"/>
          </a:solidFill>
          <a:latin typeface="+mn-lt"/>
        </a:defRPr>
      </a:lvl2pPr>
      <a:lvl3pPr marL="1143000" indent="-228600" algn="l" rtl="0" eaLnBrk="0" fontAlgn="base" hangingPunct="0">
        <a:spcBef>
          <a:spcPct val="20000"/>
        </a:spcBef>
        <a:spcAft>
          <a:spcPct val="0"/>
        </a:spcAft>
        <a:buChar char="•"/>
        <a:defRPr sz="2200">
          <a:solidFill>
            <a:srgbClr val="222222"/>
          </a:solidFill>
          <a:latin typeface="+mn-lt"/>
        </a:defRPr>
      </a:lvl3pPr>
      <a:lvl4pPr marL="1600200" indent="-228600" algn="l" rtl="0" eaLnBrk="0" fontAlgn="base" hangingPunct="0">
        <a:spcBef>
          <a:spcPct val="20000"/>
        </a:spcBef>
        <a:spcAft>
          <a:spcPct val="0"/>
        </a:spcAft>
        <a:buChar char="–"/>
        <a:defRPr sz="2200">
          <a:solidFill>
            <a:srgbClr val="222222"/>
          </a:solidFill>
          <a:latin typeface="+mn-lt"/>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1.xml"/><Relationship Id="rId1" Type="http://schemas.openxmlformats.org/officeDocument/2006/relationships/slideLayout" Target="../slideLayouts/slideLayout12.xml"/><Relationship Id="rId4" Type="http://schemas.microsoft.com/office/2007/relationships/hdphoto" Target="../media/hdphoto1.wdp"/></Relationships>
</file>

<file path=ppt/slides/_rels/slide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2.xml"/><Relationship Id="rId1" Type="http://schemas.openxmlformats.org/officeDocument/2006/relationships/slideLayout" Target="../slideLayouts/slideLayout12.xml"/><Relationship Id="rId4" Type="http://schemas.microsoft.com/office/2007/relationships/hdphoto" Target="../media/hdphoto2.wdp"/></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s://www.paypal.com@218.36.41.188/fl/login.html" TargetMode="Externa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12.xml"/><Relationship Id="rId4" Type="http://schemas.microsoft.com/office/2007/relationships/hdphoto" Target="../media/hdphoto3.wdp"/></Relationships>
</file>

<file path=ppt/slides/_rels/slide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7.xml"/><Relationship Id="rId1" Type="http://schemas.openxmlformats.org/officeDocument/2006/relationships/slideLayout" Target="../slideLayouts/slideLayout7.xml"/><Relationship Id="rId4" Type="http://schemas.microsoft.com/office/2007/relationships/hdphoto" Target="../media/hdphoto4.wdp"/></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26"/>
          <p:cNvSpPr>
            <a:spLocks noGrp="1" noChangeArrowheads="1"/>
          </p:cNvSpPr>
          <p:nvPr>
            <p:ph type="ctrTitle" idx="4294967295"/>
          </p:nvPr>
        </p:nvSpPr>
        <p:spPr>
          <a:xfrm>
            <a:off x="609600" y="1447800"/>
            <a:ext cx="8001000" cy="2209800"/>
          </a:xfrm>
        </p:spPr>
        <p:txBody>
          <a:bodyPr/>
          <a:lstStyle/>
          <a:p>
            <a:r>
              <a:rPr lang="zh-CN" altLang="en-US" b="1" dirty="0" smtClean="0"/>
              <a:t>电子商务</a:t>
            </a:r>
            <a:r>
              <a:rPr lang="en-CA" b="1" dirty="0" smtClean="0"/>
              <a:t/>
            </a:r>
            <a:br>
              <a:rPr lang="en-CA" b="1" dirty="0" smtClean="0"/>
            </a:br>
            <a:r>
              <a:rPr lang="zh-CN" altLang="en-US" b="1" dirty="0" smtClean="0"/>
              <a:t>第</a:t>
            </a:r>
            <a:r>
              <a:rPr lang="en-US" altLang="zh-CN" b="1" dirty="0" smtClean="0"/>
              <a:t>10</a:t>
            </a:r>
            <a:r>
              <a:rPr lang="zh-CN" altLang="en-US" b="1" dirty="0" smtClean="0"/>
              <a:t>版</a:t>
            </a:r>
            <a:endParaRPr lang="en-US" b="1" dirty="0" smtClean="0"/>
          </a:p>
        </p:txBody>
      </p:sp>
      <p:sp>
        <p:nvSpPr>
          <p:cNvPr id="3075" name="Rectangle 1027"/>
          <p:cNvSpPr>
            <a:spLocks noGrp="1" noChangeArrowheads="1"/>
          </p:cNvSpPr>
          <p:nvPr>
            <p:ph type="subTitle" idx="4294967295"/>
          </p:nvPr>
        </p:nvSpPr>
        <p:spPr>
          <a:xfrm>
            <a:off x="685800" y="4343400"/>
            <a:ext cx="7927975" cy="1462088"/>
          </a:xfrm>
        </p:spPr>
        <p:txBody>
          <a:bodyPr/>
          <a:lstStyle/>
          <a:p>
            <a:pPr marL="0" indent="0" algn="ctr">
              <a:lnSpc>
                <a:spcPct val="90000"/>
              </a:lnSpc>
              <a:buFontTx/>
              <a:buNone/>
            </a:pPr>
            <a:r>
              <a:rPr lang="zh-CN" altLang="en-US" sz="3400" i="1" dirty="0" smtClean="0"/>
              <a:t>第</a:t>
            </a:r>
            <a:r>
              <a:rPr lang="en-US" altLang="zh-CN" sz="3400" i="1" dirty="0"/>
              <a:t>9</a:t>
            </a:r>
            <a:r>
              <a:rPr lang="zh-CN" altLang="en-US" sz="3400" i="1" dirty="0" smtClean="0"/>
              <a:t>章</a:t>
            </a:r>
            <a:r>
              <a:rPr lang="en-US" sz="3400" i="1" dirty="0" smtClean="0"/>
              <a:t/>
            </a:r>
            <a:br>
              <a:rPr lang="en-US" sz="3400" i="1" dirty="0" smtClean="0"/>
            </a:br>
            <a:r>
              <a:rPr lang="zh-CN" altLang="en-US" sz="3400" i="1" dirty="0"/>
              <a:t>电子商务</a:t>
            </a:r>
            <a:r>
              <a:rPr lang="zh-CN" altLang="en-US" sz="3400" i="1" dirty="0" smtClean="0"/>
              <a:t>支付系统</a:t>
            </a:r>
            <a:endParaRPr lang="en-US" sz="3400" i="1" dirty="0" smtClean="0"/>
          </a:p>
        </p:txBody>
      </p:sp>
      <p:pic>
        <p:nvPicPr>
          <p:cNvPr id="4" name="Picture 3" descr="Cengage_1.jp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36671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419460E8-2C87-44D8-9E5E-3F487B94E9BA}" type="slidenum">
              <a:rPr lang="en-US" sz="1400"/>
              <a:pPr algn="r" eaLnBrk="1" hangingPunct="1"/>
              <a:t>10</a:t>
            </a:fld>
            <a:endParaRPr lang="en-US" sz="1400" dirty="0"/>
          </a:p>
        </p:txBody>
      </p:sp>
      <p:sp>
        <p:nvSpPr>
          <p:cNvPr id="9220" name="Rectangle 4"/>
          <p:cNvSpPr>
            <a:spLocks noGrp="1" noChangeArrowheads="1"/>
          </p:cNvSpPr>
          <p:nvPr>
            <p:ph type="title"/>
          </p:nvPr>
        </p:nvSpPr>
        <p:spPr/>
        <p:txBody>
          <a:bodyPr/>
          <a:lstStyle/>
          <a:p>
            <a:r>
              <a:rPr lang="en-US" altLang="zh-CN" dirty="0" smtClean="0"/>
              <a:t>9.1.2  </a:t>
            </a:r>
            <a:r>
              <a:rPr lang="zh-CN" altLang="en-US" dirty="0" smtClean="0"/>
              <a:t>在线</a:t>
            </a:r>
            <a:r>
              <a:rPr lang="zh-CN" altLang="en-US" dirty="0"/>
              <a:t>支付方法（续）</a:t>
            </a:r>
            <a:endParaRPr lang="en-US" dirty="0" smtClean="0"/>
          </a:p>
        </p:txBody>
      </p:sp>
      <p:sp>
        <p:nvSpPr>
          <p:cNvPr id="9221" name="Rectangle 5"/>
          <p:cNvSpPr>
            <a:spLocks noGrp="1" noChangeArrowheads="1"/>
          </p:cNvSpPr>
          <p:nvPr>
            <p:ph type="body" idx="1"/>
          </p:nvPr>
        </p:nvSpPr>
        <p:spPr/>
        <p:txBody>
          <a:bodyPr/>
          <a:lstStyle/>
          <a:p>
            <a:r>
              <a:rPr lang="zh-CN" altLang="en-US" dirty="0" smtClean="0"/>
              <a:t>电子商务支付要求</a:t>
            </a:r>
            <a:endParaRPr lang="en-US" dirty="0" smtClean="0"/>
          </a:p>
          <a:p>
            <a:pPr lvl="1"/>
            <a:r>
              <a:rPr lang="zh-CN" altLang="en-US" dirty="0" smtClean="0"/>
              <a:t>安全、便捷、广为接受</a:t>
            </a:r>
            <a:endParaRPr lang="en-US" dirty="0" smtClean="0"/>
          </a:p>
          <a:p>
            <a:r>
              <a:rPr lang="zh-CN" altLang="zh-CN" dirty="0" smtClean="0"/>
              <a:t>要</a:t>
            </a:r>
            <a:r>
              <a:rPr lang="zh-CN" altLang="zh-CN" dirty="0"/>
              <a:t>确定适合公司和顾客的最佳</a:t>
            </a:r>
            <a:r>
              <a:rPr lang="zh-CN" altLang="zh-CN" dirty="0" smtClean="0"/>
              <a:t>选择</a:t>
            </a:r>
            <a:endParaRPr lang="en-US" dirty="0" smtClean="0"/>
          </a:p>
          <a:p>
            <a:r>
              <a:rPr lang="zh-CN" altLang="zh-CN" dirty="0"/>
              <a:t>每</a:t>
            </a:r>
            <a:r>
              <a:rPr lang="zh-CN" altLang="zh-CN" dirty="0" smtClean="0"/>
              <a:t>种</a:t>
            </a:r>
            <a:r>
              <a:rPr lang="zh-CN" altLang="en-US" dirty="0" smtClean="0"/>
              <a:t>支付技术</a:t>
            </a:r>
            <a:r>
              <a:rPr lang="en-US" dirty="0" smtClean="0"/>
              <a:t>:</a:t>
            </a:r>
          </a:p>
          <a:p>
            <a:pPr lvl="1"/>
            <a:r>
              <a:rPr lang="zh-CN" altLang="zh-CN" dirty="0" smtClean="0"/>
              <a:t>都</a:t>
            </a:r>
            <a:r>
              <a:rPr lang="zh-CN" altLang="zh-CN" dirty="0"/>
              <a:t>有各自的特点、成本、优点和</a:t>
            </a:r>
            <a:r>
              <a:rPr lang="zh-CN" altLang="zh-CN" dirty="0" smtClean="0"/>
              <a:t>缺点</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10</a:t>
            </a:fld>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9A7A569-8FB5-4114-A43A-8E33DC5693BB}" type="slidenum">
              <a:rPr lang="en-US" smtClean="0"/>
              <a:pPr/>
              <a:t>11</a:t>
            </a:fld>
            <a:endParaRPr lang="en-US" dirty="0" smtClean="0"/>
          </a:p>
        </p:txBody>
      </p:sp>
      <p:sp>
        <p:nvSpPr>
          <p:cNvPr id="11268" name="Rectangle 7"/>
          <p:cNvSpPr>
            <a:spLocks noGrp="1" noChangeArrowheads="1"/>
          </p:cNvSpPr>
          <p:nvPr>
            <p:ph type="title" idx="4294967295"/>
          </p:nvPr>
        </p:nvSpPr>
        <p:spPr/>
        <p:txBody>
          <a:bodyPr/>
          <a:lstStyle/>
          <a:p>
            <a:r>
              <a:rPr lang="en-US" altLang="zh-CN" dirty="0" smtClean="0"/>
              <a:t>9.2  </a:t>
            </a:r>
            <a:r>
              <a:rPr lang="zh-CN" altLang="zh-CN" dirty="0" smtClean="0"/>
              <a:t>支付</a:t>
            </a:r>
            <a:r>
              <a:rPr lang="zh-CN" altLang="zh-CN" dirty="0"/>
              <a:t>卡</a:t>
            </a:r>
          </a:p>
        </p:txBody>
      </p:sp>
      <p:sp>
        <p:nvSpPr>
          <p:cNvPr id="11269" name="Rectangle 8"/>
          <p:cNvSpPr>
            <a:spLocks noGrp="1" noChangeArrowheads="1"/>
          </p:cNvSpPr>
          <p:nvPr>
            <p:ph type="body" idx="4294967295"/>
          </p:nvPr>
        </p:nvSpPr>
        <p:spPr>
          <a:xfrm>
            <a:off x="457200" y="1295400"/>
            <a:ext cx="8229600" cy="4525963"/>
          </a:xfrm>
        </p:spPr>
        <p:txBody>
          <a:bodyPr/>
          <a:lstStyle/>
          <a:p>
            <a:pPr>
              <a:lnSpc>
                <a:spcPct val="90000"/>
              </a:lnSpc>
            </a:pPr>
            <a:r>
              <a:rPr lang="zh-CN" altLang="zh-CN" b="1" dirty="0"/>
              <a:t>支付</a:t>
            </a:r>
            <a:r>
              <a:rPr lang="zh-CN" altLang="zh-CN" b="1" dirty="0" smtClean="0"/>
              <a:t>卡</a:t>
            </a:r>
            <a:endParaRPr lang="en-US" b="1" dirty="0" smtClean="0"/>
          </a:p>
          <a:p>
            <a:pPr lvl="1">
              <a:lnSpc>
                <a:spcPct val="90000"/>
              </a:lnSpc>
            </a:pPr>
            <a:r>
              <a:rPr lang="zh-CN" altLang="zh-CN" dirty="0"/>
              <a:t>泛指</a:t>
            </a:r>
            <a:r>
              <a:rPr lang="zh-CN" altLang="zh-CN" dirty="0" smtClean="0"/>
              <a:t>消费者采购</a:t>
            </a:r>
            <a:r>
              <a:rPr lang="zh-CN" altLang="zh-CN" dirty="0"/>
              <a:t>时所用的各种塑料</a:t>
            </a:r>
            <a:r>
              <a:rPr lang="zh-CN" altLang="zh-CN" dirty="0" smtClean="0"/>
              <a:t>卡</a:t>
            </a:r>
            <a:endParaRPr lang="en-US" dirty="0" smtClean="0"/>
          </a:p>
          <a:p>
            <a:pPr lvl="1">
              <a:lnSpc>
                <a:spcPct val="90000"/>
              </a:lnSpc>
            </a:pPr>
            <a:r>
              <a:rPr lang="zh-CN" altLang="en-US" dirty="0" smtClean="0"/>
              <a:t>类别</a:t>
            </a:r>
            <a:r>
              <a:rPr lang="en-US" dirty="0" smtClean="0"/>
              <a:t>:</a:t>
            </a:r>
            <a:r>
              <a:rPr lang="zh-CN" altLang="zh-CN" dirty="0"/>
              <a:t>信用卡、借记卡、签账卡、预付卡和礼品</a:t>
            </a:r>
            <a:r>
              <a:rPr lang="zh-CN" altLang="zh-CN" dirty="0" smtClean="0"/>
              <a:t>卡</a:t>
            </a:r>
            <a:endParaRPr lang="en-US" dirty="0" smtClean="0"/>
          </a:p>
          <a:p>
            <a:pPr>
              <a:lnSpc>
                <a:spcPct val="90000"/>
              </a:lnSpc>
            </a:pPr>
            <a:r>
              <a:rPr lang="zh-CN" altLang="zh-CN" b="1" dirty="0"/>
              <a:t>信用卡</a:t>
            </a:r>
            <a:r>
              <a:rPr lang="en-US" dirty="0" smtClean="0"/>
              <a:t>(</a:t>
            </a:r>
            <a:r>
              <a:rPr lang="zh-CN" altLang="en-US" dirty="0" smtClean="0"/>
              <a:t>维萨</a:t>
            </a:r>
            <a:r>
              <a:rPr lang="zh-CN" altLang="en-US" dirty="0"/>
              <a:t>卡</a:t>
            </a:r>
            <a:r>
              <a:rPr lang="zh-CN" altLang="en-US" dirty="0" smtClean="0"/>
              <a:t>、万事达卡</a:t>
            </a:r>
            <a:r>
              <a:rPr lang="en-US" dirty="0" smtClean="0"/>
              <a:t>)</a:t>
            </a:r>
          </a:p>
          <a:p>
            <a:pPr lvl="1">
              <a:lnSpc>
                <a:spcPct val="90000"/>
              </a:lnSpc>
            </a:pPr>
            <a:r>
              <a:rPr lang="zh-CN" altLang="en-US" dirty="0" smtClean="0"/>
              <a:t>支出限制基于</a:t>
            </a:r>
            <a:r>
              <a:rPr lang="zh-CN" altLang="zh-CN" dirty="0" smtClean="0"/>
              <a:t>用户</a:t>
            </a:r>
            <a:r>
              <a:rPr lang="zh-CN" altLang="zh-CN" dirty="0"/>
              <a:t>的信用</a:t>
            </a:r>
            <a:r>
              <a:rPr lang="zh-CN" altLang="zh-CN" dirty="0" smtClean="0"/>
              <a:t>记录确定</a:t>
            </a:r>
            <a:endParaRPr lang="en-US" dirty="0" smtClean="0"/>
          </a:p>
          <a:p>
            <a:pPr lvl="1">
              <a:lnSpc>
                <a:spcPct val="90000"/>
              </a:lnSpc>
            </a:pPr>
            <a:r>
              <a:rPr lang="zh-CN" altLang="zh-CN" dirty="0"/>
              <a:t>可全额还清</a:t>
            </a:r>
            <a:r>
              <a:rPr lang="zh-CN" altLang="zh-CN" dirty="0" smtClean="0"/>
              <a:t>欠款</a:t>
            </a:r>
            <a:endParaRPr lang="en-US" dirty="0" smtClean="0"/>
          </a:p>
          <a:p>
            <a:pPr lvl="2">
              <a:lnSpc>
                <a:spcPct val="90000"/>
              </a:lnSpc>
            </a:pPr>
            <a:r>
              <a:rPr lang="zh-CN" altLang="en-US" dirty="0" smtClean="0"/>
              <a:t>也可</a:t>
            </a:r>
            <a:r>
              <a:rPr lang="zh-CN" altLang="zh-CN" dirty="0" smtClean="0"/>
              <a:t>还</a:t>
            </a:r>
            <a:r>
              <a:rPr lang="zh-CN" altLang="zh-CN" dirty="0"/>
              <a:t>一个最低</a:t>
            </a:r>
            <a:r>
              <a:rPr lang="zh-CN" altLang="zh-CN" dirty="0" smtClean="0"/>
              <a:t>额度</a:t>
            </a:r>
            <a:endParaRPr lang="en-US" dirty="0" smtClean="0"/>
          </a:p>
          <a:p>
            <a:pPr lvl="1">
              <a:lnSpc>
                <a:spcPct val="90000"/>
              </a:lnSpc>
            </a:pPr>
            <a:r>
              <a:rPr lang="zh-CN" altLang="zh-CN" dirty="0"/>
              <a:t>信用卡发卡方会对未结清的赊账收取一定</a:t>
            </a:r>
            <a:r>
              <a:rPr lang="zh-CN" altLang="zh-CN" dirty="0" smtClean="0"/>
              <a:t>利息</a:t>
            </a:r>
            <a:endParaRPr lang="en-US" dirty="0" smtClean="0"/>
          </a:p>
          <a:p>
            <a:pPr lvl="1">
              <a:lnSpc>
                <a:spcPct val="90000"/>
              </a:lnSpc>
            </a:pPr>
            <a:r>
              <a:rPr lang="zh-CN" altLang="zh-CN" dirty="0" smtClean="0"/>
              <a:t>广泛接受</a:t>
            </a:r>
            <a:endParaRPr lang="en-US" dirty="0" smtClean="0"/>
          </a:p>
          <a:p>
            <a:pPr lvl="1">
              <a:lnSpc>
                <a:spcPct val="90000"/>
              </a:lnSpc>
            </a:pPr>
            <a:r>
              <a:rPr lang="zh-CN" altLang="en-US" dirty="0" smtClean="0"/>
              <a:t>消费者保护</a:t>
            </a:r>
            <a:r>
              <a:rPr lang="en-US" dirty="0" smtClean="0"/>
              <a:t>:</a:t>
            </a:r>
            <a:r>
              <a:rPr lang="en-US" altLang="zh-CN" dirty="0" smtClean="0"/>
              <a:t>30</a:t>
            </a:r>
            <a:r>
              <a:rPr lang="zh-CN" altLang="zh-CN" dirty="0"/>
              <a:t>天</a:t>
            </a:r>
            <a:r>
              <a:rPr lang="zh-CN" altLang="zh-CN" dirty="0" smtClean="0"/>
              <a:t>的</a:t>
            </a:r>
            <a:r>
              <a:rPr lang="zh-CN" altLang="en-US" dirty="0"/>
              <a:t>争议</a:t>
            </a:r>
            <a:r>
              <a:rPr lang="zh-CN" altLang="en-US" dirty="0" smtClean="0"/>
              <a:t>期</a:t>
            </a:r>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C672996-149E-4CE9-B33A-C1175F3193C1}" type="slidenum">
              <a:rPr lang="en-US" smtClean="0"/>
              <a:pPr/>
              <a:t>12</a:t>
            </a:fld>
            <a:endParaRPr lang="en-US" dirty="0" smtClean="0"/>
          </a:p>
        </p:txBody>
      </p:sp>
      <p:sp>
        <p:nvSpPr>
          <p:cNvPr id="12292" name="Rectangle 7"/>
          <p:cNvSpPr>
            <a:spLocks noGrp="1" noChangeArrowheads="1"/>
          </p:cNvSpPr>
          <p:nvPr>
            <p:ph type="title" idx="4294967295"/>
          </p:nvPr>
        </p:nvSpPr>
        <p:spPr/>
        <p:txBody>
          <a:bodyPr/>
          <a:lstStyle/>
          <a:p>
            <a:r>
              <a:rPr lang="en-US" altLang="zh-CN" dirty="0" smtClean="0"/>
              <a:t>9.2  </a:t>
            </a:r>
            <a:r>
              <a:rPr lang="zh-CN" altLang="zh-CN" dirty="0" smtClean="0"/>
              <a:t>支付卡</a:t>
            </a:r>
            <a:r>
              <a:rPr lang="zh-CN" altLang="en-US" dirty="0" smtClean="0"/>
              <a:t>（续）</a:t>
            </a:r>
            <a:endParaRPr lang="en-US" dirty="0" smtClean="0"/>
          </a:p>
        </p:txBody>
      </p:sp>
      <p:sp>
        <p:nvSpPr>
          <p:cNvPr id="12293" name="Rectangle 8"/>
          <p:cNvSpPr>
            <a:spLocks noGrp="1" noChangeArrowheads="1"/>
          </p:cNvSpPr>
          <p:nvPr>
            <p:ph type="body" idx="4294967295"/>
          </p:nvPr>
        </p:nvSpPr>
        <p:spPr/>
        <p:txBody>
          <a:bodyPr/>
          <a:lstStyle/>
          <a:p>
            <a:pPr lvl="1"/>
            <a:r>
              <a:rPr lang="zh-CN" altLang="zh-CN" b="1" dirty="0"/>
              <a:t>不出示卡</a:t>
            </a:r>
            <a:r>
              <a:rPr lang="zh-CN" altLang="zh-CN" b="1" dirty="0" smtClean="0"/>
              <a:t>交易</a:t>
            </a:r>
            <a:endParaRPr lang="en-US" b="1" dirty="0" smtClean="0"/>
          </a:p>
          <a:p>
            <a:pPr lvl="2"/>
            <a:r>
              <a:rPr lang="zh-CN" altLang="en-US" dirty="0" smtClean="0"/>
              <a:t>持卡者不在交易现场出现</a:t>
            </a:r>
            <a:endParaRPr lang="en-US" dirty="0" smtClean="0"/>
          </a:p>
          <a:p>
            <a:pPr lvl="2"/>
            <a:r>
              <a:rPr lang="zh-CN" altLang="zh-CN" dirty="0"/>
              <a:t>对商家和银行</a:t>
            </a:r>
            <a:r>
              <a:rPr lang="zh-CN" altLang="zh-CN" dirty="0" smtClean="0"/>
              <a:t>带来</a:t>
            </a:r>
            <a:r>
              <a:rPr lang="zh-CN" altLang="en-US" dirty="0"/>
              <a:t>额外</a:t>
            </a:r>
            <a:r>
              <a:rPr lang="zh-CN" altLang="zh-CN" dirty="0" smtClean="0"/>
              <a:t>程度</a:t>
            </a:r>
            <a:r>
              <a:rPr lang="zh-CN" altLang="zh-CN" dirty="0"/>
              <a:t>的</a:t>
            </a:r>
            <a:r>
              <a:rPr lang="zh-CN" altLang="zh-CN" dirty="0" smtClean="0"/>
              <a:t>风险</a:t>
            </a:r>
            <a:endParaRPr lang="en-US" dirty="0" smtClean="0"/>
          </a:p>
          <a:p>
            <a:r>
              <a:rPr lang="zh-CN" altLang="zh-CN" b="1" dirty="0"/>
              <a:t>借记</a:t>
            </a:r>
            <a:r>
              <a:rPr lang="zh-CN" altLang="zh-CN" b="1" dirty="0" smtClean="0"/>
              <a:t>卡</a:t>
            </a:r>
            <a:r>
              <a:rPr lang="en-US" b="1" dirty="0" smtClean="0"/>
              <a:t>(</a:t>
            </a:r>
            <a:r>
              <a:rPr lang="zh-CN" altLang="zh-CN" b="1" dirty="0"/>
              <a:t>销售点电子资金转账</a:t>
            </a:r>
            <a:r>
              <a:rPr lang="zh-CN" altLang="zh-CN" b="1" dirty="0" smtClean="0"/>
              <a:t>卡</a:t>
            </a:r>
            <a:r>
              <a:rPr lang="en-US" b="1" dirty="0" smtClean="0"/>
              <a:t> (EFTPOS))</a:t>
            </a:r>
            <a:endParaRPr lang="en-US" dirty="0" smtClean="0"/>
          </a:p>
          <a:p>
            <a:pPr lvl="1"/>
            <a:r>
              <a:rPr lang="zh-CN" altLang="zh-CN" dirty="0"/>
              <a:t>将交易额从持卡人的银行账户中</a:t>
            </a:r>
            <a:r>
              <a:rPr lang="zh-CN" altLang="zh-CN" dirty="0" smtClean="0"/>
              <a:t>减去</a:t>
            </a:r>
            <a:r>
              <a:rPr lang="en-US" dirty="0" smtClean="0"/>
              <a:t> </a:t>
            </a:r>
          </a:p>
          <a:p>
            <a:pPr lvl="1"/>
            <a:r>
              <a:rPr lang="zh-CN" altLang="en-US" dirty="0" smtClean="0"/>
              <a:t>将销售款额</a:t>
            </a:r>
            <a:r>
              <a:rPr lang="zh-CN" altLang="zh-CN" dirty="0" smtClean="0"/>
              <a:t>转入</a:t>
            </a:r>
            <a:r>
              <a:rPr lang="zh-CN" altLang="zh-CN" dirty="0"/>
              <a:t>商家的银行</a:t>
            </a:r>
            <a:r>
              <a:rPr lang="zh-CN" altLang="zh-CN" dirty="0" smtClean="0"/>
              <a:t>账户</a:t>
            </a:r>
            <a:endParaRPr lang="en-US" dirty="0" smtClean="0"/>
          </a:p>
          <a:p>
            <a:pPr lvl="1"/>
            <a:r>
              <a:rPr lang="zh-CN" altLang="zh-CN" dirty="0"/>
              <a:t>借记卡由持卡人的银行</a:t>
            </a:r>
            <a:r>
              <a:rPr lang="zh-CN" altLang="zh-CN" dirty="0" smtClean="0"/>
              <a:t>发行</a:t>
            </a:r>
            <a:endParaRPr lang="en-US" dirty="0" smtClean="0"/>
          </a:p>
          <a:p>
            <a:pPr lvl="2"/>
            <a:r>
              <a:rPr lang="zh-CN" altLang="zh-CN" dirty="0"/>
              <a:t>上面通常有与发卡行签约的信用卡组织的</a:t>
            </a:r>
            <a:r>
              <a:rPr lang="zh-CN" altLang="zh-CN" dirty="0" smtClean="0"/>
              <a:t>名称</a:t>
            </a:r>
            <a:endParaRPr lang="en-US"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BB31CFA-496D-4720-9FE4-6B7B68B8745E}" type="slidenum">
              <a:rPr lang="en-US" smtClean="0"/>
              <a:pPr/>
              <a:t>13</a:t>
            </a:fld>
            <a:endParaRPr lang="en-US" dirty="0" smtClean="0"/>
          </a:p>
        </p:txBody>
      </p:sp>
      <p:sp>
        <p:nvSpPr>
          <p:cNvPr id="13316" name="Rectangle 7"/>
          <p:cNvSpPr>
            <a:spLocks noGrp="1" noChangeArrowheads="1"/>
          </p:cNvSpPr>
          <p:nvPr>
            <p:ph type="title" idx="4294967295"/>
          </p:nvPr>
        </p:nvSpPr>
        <p:spPr/>
        <p:txBody>
          <a:bodyPr/>
          <a:lstStyle/>
          <a:p>
            <a:r>
              <a:rPr lang="en-US" altLang="zh-CN" dirty="0" smtClean="0"/>
              <a:t>9.2  </a:t>
            </a:r>
            <a:r>
              <a:rPr lang="zh-CN" altLang="zh-CN" dirty="0" smtClean="0"/>
              <a:t>支付</a:t>
            </a:r>
            <a:r>
              <a:rPr lang="zh-CN" altLang="zh-CN" dirty="0"/>
              <a:t>卡</a:t>
            </a:r>
            <a:r>
              <a:rPr lang="zh-CN" altLang="en-US" dirty="0"/>
              <a:t>（续）</a:t>
            </a:r>
            <a:endParaRPr lang="en-US" dirty="0" smtClean="0"/>
          </a:p>
        </p:txBody>
      </p:sp>
      <p:sp>
        <p:nvSpPr>
          <p:cNvPr id="13317" name="Rectangle 8"/>
          <p:cNvSpPr>
            <a:spLocks noGrp="1" noChangeArrowheads="1"/>
          </p:cNvSpPr>
          <p:nvPr>
            <p:ph type="body" idx="4294967295"/>
          </p:nvPr>
        </p:nvSpPr>
        <p:spPr/>
        <p:txBody>
          <a:bodyPr/>
          <a:lstStyle/>
          <a:p>
            <a:r>
              <a:rPr lang="zh-CN" altLang="en-US" b="1" dirty="0" smtClean="0"/>
              <a:t>签账卡</a:t>
            </a:r>
            <a:r>
              <a:rPr lang="en-US" dirty="0" smtClean="0"/>
              <a:t> (</a:t>
            </a:r>
            <a:r>
              <a:rPr lang="zh-CN" altLang="en-US" dirty="0" smtClean="0"/>
              <a:t>例如美国运通卡</a:t>
            </a:r>
            <a:r>
              <a:rPr lang="en-US" dirty="0" smtClean="0"/>
              <a:t>)</a:t>
            </a:r>
          </a:p>
          <a:p>
            <a:pPr lvl="1"/>
            <a:r>
              <a:rPr lang="zh-CN" altLang="en-US" dirty="0" smtClean="0"/>
              <a:t>没有支出限制</a:t>
            </a:r>
            <a:endParaRPr lang="en-US" dirty="0" smtClean="0"/>
          </a:p>
          <a:p>
            <a:pPr lvl="1"/>
            <a:r>
              <a:rPr lang="zh-CN" altLang="en-US" dirty="0" smtClean="0"/>
              <a:t>全部款项到账单期末结清</a:t>
            </a:r>
            <a:endParaRPr lang="en-US" dirty="0" smtClean="0"/>
          </a:p>
          <a:p>
            <a:pPr lvl="1"/>
            <a:r>
              <a:rPr lang="zh-CN" altLang="en-US" dirty="0" smtClean="0"/>
              <a:t>没有信用额度显示或利息收费</a:t>
            </a:r>
            <a:endParaRPr lang="en-US" dirty="0" smtClean="0"/>
          </a:p>
          <a:p>
            <a:pPr lvl="1"/>
            <a:r>
              <a:rPr lang="zh-CN" altLang="en-US" dirty="0" smtClean="0"/>
              <a:t>例子</a:t>
            </a:r>
            <a:r>
              <a:rPr lang="en-US" dirty="0" smtClean="0"/>
              <a:t>: </a:t>
            </a:r>
            <a:r>
              <a:rPr lang="zh-CN" altLang="en-US" dirty="0" smtClean="0"/>
              <a:t>百货商店、石油公司等发的卡</a:t>
            </a:r>
            <a:endParaRPr lang="en-US" dirty="0" smtClean="0"/>
          </a:p>
          <a:p>
            <a:r>
              <a:rPr lang="en-US" dirty="0" smtClean="0"/>
              <a:t> </a:t>
            </a:r>
            <a:r>
              <a:rPr lang="zh-CN" altLang="en-US" dirty="0" smtClean="0"/>
              <a:t>零售商可以发行自己的签账卡</a:t>
            </a:r>
            <a:endParaRPr lang="en-US" dirty="0" smtClean="0"/>
          </a:p>
          <a:p>
            <a:pPr lvl="1"/>
            <a:r>
              <a:rPr lang="zh-CN" altLang="en-US" b="1" dirty="0" smtClean="0"/>
              <a:t>商店签账卡或商店署名卡</a:t>
            </a:r>
            <a:endParaRPr lang="en-US" b="1" dirty="0" smtClean="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37C3AC1-4DC4-47D6-A2D4-AACEE9ACD4B4}" type="slidenum">
              <a:rPr lang="en-US" smtClean="0"/>
              <a:pPr/>
              <a:t>14</a:t>
            </a:fld>
            <a:endParaRPr lang="en-US" dirty="0" smtClean="0"/>
          </a:p>
        </p:txBody>
      </p:sp>
      <p:sp>
        <p:nvSpPr>
          <p:cNvPr id="14340" name="Rectangle 7"/>
          <p:cNvSpPr>
            <a:spLocks noGrp="1" noChangeArrowheads="1"/>
          </p:cNvSpPr>
          <p:nvPr>
            <p:ph type="title" idx="4294967295"/>
          </p:nvPr>
        </p:nvSpPr>
        <p:spPr/>
        <p:txBody>
          <a:bodyPr/>
          <a:lstStyle/>
          <a:p>
            <a:r>
              <a:rPr lang="en-US" altLang="zh-CN" dirty="0" smtClean="0"/>
              <a:t>9.2  </a:t>
            </a:r>
            <a:r>
              <a:rPr lang="zh-CN" altLang="zh-CN" dirty="0" smtClean="0"/>
              <a:t>支付</a:t>
            </a:r>
            <a:r>
              <a:rPr lang="zh-CN" altLang="zh-CN" dirty="0"/>
              <a:t>卡</a:t>
            </a:r>
            <a:r>
              <a:rPr lang="zh-CN" altLang="en-US" dirty="0"/>
              <a:t>（续）</a:t>
            </a:r>
            <a:endParaRPr lang="en-US" dirty="0" smtClean="0"/>
          </a:p>
        </p:txBody>
      </p:sp>
      <p:sp>
        <p:nvSpPr>
          <p:cNvPr id="14341" name="Rectangle 8"/>
          <p:cNvSpPr>
            <a:spLocks noGrp="1" noChangeArrowheads="1"/>
          </p:cNvSpPr>
          <p:nvPr>
            <p:ph type="body" idx="4294967295"/>
          </p:nvPr>
        </p:nvSpPr>
        <p:spPr/>
        <p:txBody>
          <a:bodyPr/>
          <a:lstStyle/>
          <a:p>
            <a:r>
              <a:rPr lang="zh-CN" altLang="en-US" b="1" dirty="0" smtClean="0"/>
              <a:t>预付卡</a:t>
            </a:r>
            <a:endParaRPr lang="en-US" dirty="0" smtClean="0"/>
          </a:p>
          <a:p>
            <a:pPr lvl="1"/>
            <a:r>
              <a:rPr lang="zh-CN" altLang="zh-CN" dirty="0" smtClean="0"/>
              <a:t>可以被</a:t>
            </a:r>
            <a:r>
              <a:rPr lang="zh-CN" altLang="zh-CN" dirty="0"/>
              <a:t>任何</a:t>
            </a:r>
            <a:r>
              <a:rPr lang="zh-CN" altLang="zh-CN" dirty="0" smtClean="0"/>
              <a:t>人</a:t>
            </a:r>
            <a:r>
              <a:rPr lang="zh-CN" altLang="en-US" dirty="0"/>
              <a:t>通过</a:t>
            </a:r>
            <a:r>
              <a:rPr lang="zh-CN" altLang="en-US" dirty="0" smtClean="0"/>
              <a:t>未来购买而</a:t>
            </a:r>
            <a:r>
              <a:rPr lang="zh-CN" altLang="zh-CN" dirty="0" smtClean="0"/>
              <a:t>赎回</a:t>
            </a:r>
            <a:r>
              <a:rPr lang="zh-CN" altLang="en-US" dirty="0" smtClean="0"/>
              <a:t>的卡</a:t>
            </a:r>
            <a:endParaRPr lang="en-US" dirty="0" smtClean="0"/>
          </a:p>
          <a:p>
            <a:pPr lvl="1"/>
            <a:r>
              <a:rPr lang="zh-CN" altLang="en-US" b="1" dirty="0" smtClean="0"/>
              <a:t>礼品卡</a:t>
            </a:r>
            <a:r>
              <a:rPr lang="en-US" dirty="0" smtClean="0"/>
              <a:t>:</a:t>
            </a:r>
            <a:r>
              <a:rPr lang="zh-CN" altLang="zh-CN" dirty="0"/>
              <a:t>可用于送礼的礼品而销售的预付</a:t>
            </a:r>
            <a:r>
              <a:rPr lang="zh-CN" altLang="zh-CN" dirty="0" smtClean="0"/>
              <a:t>卡</a:t>
            </a:r>
            <a:endParaRPr lang="en-US" b="1" dirty="0" smtClean="0"/>
          </a:p>
          <a:p>
            <a:r>
              <a:rPr lang="zh-CN" altLang="zh-CN" dirty="0"/>
              <a:t>一次性</a:t>
            </a:r>
            <a:r>
              <a:rPr lang="zh-CN" altLang="zh-CN" dirty="0" smtClean="0"/>
              <a:t>卡</a:t>
            </a:r>
            <a:endParaRPr lang="en-US" b="1" dirty="0" smtClean="0"/>
          </a:p>
          <a:p>
            <a:pPr lvl="1"/>
            <a:r>
              <a:rPr lang="zh-CN" altLang="en-US" dirty="0" smtClean="0"/>
              <a:t>带有一次性号码的卡</a:t>
            </a:r>
            <a:endParaRPr lang="en-US" dirty="0" smtClean="0"/>
          </a:p>
          <a:p>
            <a:pPr lvl="2"/>
            <a:r>
              <a:rPr lang="zh-CN" altLang="zh-CN" dirty="0"/>
              <a:t>许多消费者对向商家（尤其是未曾谋面的商家）在线提供结算卡号码心存</a:t>
            </a:r>
            <a:r>
              <a:rPr lang="zh-CN" altLang="zh-CN" dirty="0" smtClean="0"/>
              <a:t>顾虑</a:t>
            </a:r>
            <a:endParaRPr lang="en-US" dirty="0" smtClean="0"/>
          </a:p>
          <a:p>
            <a:pPr lvl="2"/>
            <a:r>
              <a:rPr lang="zh-CN" altLang="zh-CN" dirty="0"/>
              <a:t>只能用于一次</a:t>
            </a:r>
            <a:r>
              <a:rPr lang="zh-CN" altLang="zh-CN" dirty="0" smtClean="0"/>
              <a:t>交易</a:t>
            </a:r>
            <a:endParaRPr lang="en-US" dirty="0" smtClean="0"/>
          </a:p>
          <a:p>
            <a:pPr lvl="2"/>
            <a:r>
              <a:rPr lang="zh-CN" altLang="zh-CN" dirty="0"/>
              <a:t>防止不良</a:t>
            </a:r>
            <a:r>
              <a:rPr lang="zh-CN" altLang="zh-CN" dirty="0" smtClean="0"/>
              <a:t>商家</a:t>
            </a:r>
            <a:r>
              <a:rPr lang="zh-CN" altLang="en-US" dirty="0" smtClean="0"/>
              <a:t>欺诈</a:t>
            </a:r>
            <a:endParaRPr lang="en-US" dirty="0" smtClean="0"/>
          </a:p>
          <a:p>
            <a:pPr lvl="1"/>
            <a:r>
              <a:rPr lang="zh-CN" altLang="en-US" dirty="0" smtClean="0"/>
              <a:t>由于缺少消费者使用，</a:t>
            </a:r>
            <a:r>
              <a:rPr lang="zh-CN" altLang="zh-CN" dirty="0" smtClean="0"/>
              <a:t>一次性卡</a:t>
            </a:r>
            <a:r>
              <a:rPr lang="zh-CN" altLang="en-US" dirty="0" smtClean="0"/>
              <a:t>退出</a:t>
            </a:r>
            <a:r>
              <a:rPr lang="zh-CN" altLang="zh-CN" dirty="0" smtClean="0"/>
              <a:t>市场</a:t>
            </a:r>
            <a:endParaRPr lang="en-US" dirty="0" smtClean="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A90537D-A5CC-4ED0-B4F2-95ED6C28AED3}" type="slidenum">
              <a:rPr lang="en-US" smtClean="0"/>
              <a:pPr/>
              <a:t>15</a:t>
            </a:fld>
            <a:endParaRPr lang="en-US" dirty="0" smtClean="0"/>
          </a:p>
        </p:txBody>
      </p:sp>
      <p:sp>
        <p:nvSpPr>
          <p:cNvPr id="15364" name="Rectangle 7"/>
          <p:cNvSpPr>
            <a:spLocks noGrp="1" noChangeArrowheads="1"/>
          </p:cNvSpPr>
          <p:nvPr>
            <p:ph type="title" idx="4294967295"/>
          </p:nvPr>
        </p:nvSpPr>
        <p:spPr/>
        <p:txBody>
          <a:bodyPr/>
          <a:lstStyle/>
          <a:p>
            <a:r>
              <a:rPr lang="en-US" altLang="zh-CN" dirty="0" smtClean="0"/>
              <a:t>9.2.1  </a:t>
            </a:r>
            <a:r>
              <a:rPr lang="zh-CN" altLang="zh-CN" dirty="0" smtClean="0"/>
              <a:t>支付</a:t>
            </a:r>
            <a:r>
              <a:rPr lang="zh-CN" altLang="zh-CN" dirty="0"/>
              <a:t>卡的优缺点</a:t>
            </a:r>
          </a:p>
        </p:txBody>
      </p:sp>
      <p:sp>
        <p:nvSpPr>
          <p:cNvPr id="15365" name="Rectangle 8"/>
          <p:cNvSpPr>
            <a:spLocks noGrp="1" noChangeArrowheads="1"/>
          </p:cNvSpPr>
          <p:nvPr>
            <p:ph type="body" idx="4294967295"/>
          </p:nvPr>
        </p:nvSpPr>
        <p:spPr/>
        <p:txBody>
          <a:bodyPr/>
          <a:lstStyle/>
          <a:p>
            <a:r>
              <a:rPr lang="zh-CN" altLang="en-US" dirty="0" smtClean="0"/>
              <a:t>对商家的优点</a:t>
            </a:r>
            <a:endParaRPr lang="en-US" dirty="0" smtClean="0"/>
          </a:p>
          <a:p>
            <a:pPr lvl="1"/>
            <a:r>
              <a:rPr lang="zh-CN" altLang="en-US" dirty="0" smtClean="0"/>
              <a:t>防止欺诈</a:t>
            </a:r>
            <a:endParaRPr lang="en-US" dirty="0" smtClean="0"/>
          </a:p>
          <a:p>
            <a:pPr lvl="2"/>
            <a:r>
              <a:rPr lang="zh-CN" altLang="zh-CN" dirty="0"/>
              <a:t>可以</a:t>
            </a:r>
            <a:r>
              <a:rPr lang="zh-CN" altLang="zh-CN" dirty="0" smtClean="0"/>
              <a:t>使用</a:t>
            </a:r>
            <a:r>
              <a:rPr lang="zh-CN" altLang="en-US" dirty="0" smtClean="0"/>
              <a:t>支付卡</a:t>
            </a:r>
            <a:r>
              <a:rPr lang="zh-CN" altLang="zh-CN" dirty="0" smtClean="0"/>
              <a:t>交换网络</a:t>
            </a:r>
            <a:r>
              <a:rPr lang="zh-CN" altLang="zh-CN" dirty="0"/>
              <a:t>进行购物验证和</a:t>
            </a:r>
            <a:r>
              <a:rPr lang="zh-CN" altLang="zh-CN" dirty="0" smtClean="0"/>
              <a:t>授权</a:t>
            </a:r>
            <a:endParaRPr lang="en-US" dirty="0" smtClean="0"/>
          </a:p>
          <a:p>
            <a:pPr lvl="2"/>
            <a:r>
              <a:rPr lang="zh-CN" altLang="en-US" b="1" dirty="0" smtClean="0"/>
              <a:t>交换网络</a:t>
            </a:r>
            <a:r>
              <a:rPr lang="en-US" dirty="0" smtClean="0"/>
              <a:t>:</a:t>
            </a:r>
            <a:r>
              <a:rPr lang="zh-CN" altLang="zh-CN" dirty="0"/>
              <a:t>连接发卡行、信用卡协会组织和商家开户行的</a:t>
            </a:r>
            <a:r>
              <a:rPr lang="zh-CN" altLang="zh-CN" dirty="0" smtClean="0"/>
              <a:t>网络</a:t>
            </a:r>
            <a:endParaRPr lang="en-US" b="1" dirty="0" smtClean="0"/>
          </a:p>
          <a:p>
            <a:r>
              <a:rPr lang="zh-CN" altLang="en-US" dirty="0"/>
              <a:t>对于美国消费者的</a:t>
            </a:r>
            <a:r>
              <a:rPr lang="zh-CN" altLang="en-US" dirty="0" smtClean="0"/>
              <a:t>优点</a:t>
            </a:r>
            <a:endParaRPr lang="en-US" dirty="0" smtClean="0"/>
          </a:p>
          <a:p>
            <a:pPr lvl="1"/>
            <a:r>
              <a:rPr lang="zh-CN" altLang="zh-CN" dirty="0"/>
              <a:t>支付卡被盗用时消费者的责任限额最大不超过</a:t>
            </a:r>
            <a:r>
              <a:rPr lang="en-US" altLang="zh-CN" dirty="0"/>
              <a:t>50</a:t>
            </a:r>
            <a:r>
              <a:rPr lang="zh-CN" altLang="zh-CN" dirty="0" smtClean="0"/>
              <a:t>美元</a:t>
            </a:r>
            <a:endParaRPr lang="en-US" dirty="0" smtClean="0"/>
          </a:p>
          <a:p>
            <a:pPr lvl="2"/>
            <a:r>
              <a:rPr lang="zh-CN" altLang="zh-CN" dirty="0"/>
              <a:t>支付卡被盗用后，持卡者的责任就</a:t>
            </a:r>
            <a:r>
              <a:rPr lang="zh-CN" altLang="zh-CN" dirty="0" smtClean="0"/>
              <a:t>终止</a:t>
            </a:r>
            <a:r>
              <a:rPr lang="zh-CN" altLang="en-US" dirty="0" smtClean="0"/>
              <a:t>了</a:t>
            </a: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287FC3A-D96C-43D6-8FC9-B525952DEDC5}" type="slidenum">
              <a:rPr lang="en-US" smtClean="0"/>
              <a:pPr/>
              <a:t>16</a:t>
            </a:fld>
            <a:endParaRPr lang="en-US" dirty="0" smtClean="0"/>
          </a:p>
        </p:txBody>
      </p:sp>
      <p:sp>
        <p:nvSpPr>
          <p:cNvPr id="16388" name="Rectangle 7"/>
          <p:cNvSpPr>
            <a:spLocks noGrp="1" noChangeArrowheads="1"/>
          </p:cNvSpPr>
          <p:nvPr>
            <p:ph type="title" idx="4294967295"/>
          </p:nvPr>
        </p:nvSpPr>
        <p:spPr/>
        <p:txBody>
          <a:bodyPr/>
          <a:lstStyle/>
          <a:p>
            <a:r>
              <a:rPr lang="en-US" altLang="zh-CN" dirty="0" smtClean="0"/>
              <a:t>9.2.1  </a:t>
            </a:r>
            <a:r>
              <a:rPr lang="zh-CN" altLang="zh-CN" dirty="0" smtClean="0"/>
              <a:t>支付</a:t>
            </a:r>
            <a:r>
              <a:rPr lang="zh-CN" altLang="zh-CN" dirty="0"/>
              <a:t>卡的优缺点</a:t>
            </a:r>
            <a:endParaRPr lang="en-US" dirty="0" smtClean="0"/>
          </a:p>
        </p:txBody>
      </p:sp>
      <p:sp>
        <p:nvSpPr>
          <p:cNvPr id="16389" name="Rectangle 8"/>
          <p:cNvSpPr>
            <a:spLocks noGrp="1" noChangeArrowheads="1"/>
          </p:cNvSpPr>
          <p:nvPr>
            <p:ph type="body" idx="4294967295"/>
          </p:nvPr>
        </p:nvSpPr>
        <p:spPr/>
        <p:txBody>
          <a:bodyPr/>
          <a:lstStyle/>
          <a:p>
            <a:r>
              <a:rPr lang="zh-CN" altLang="en-US" dirty="0" smtClean="0"/>
              <a:t>最大优点</a:t>
            </a:r>
            <a:endParaRPr lang="en-US" dirty="0" smtClean="0"/>
          </a:p>
          <a:p>
            <a:pPr lvl="1"/>
            <a:r>
              <a:rPr lang="zh-CN" altLang="en-US" dirty="0" smtClean="0"/>
              <a:t>全世界都接受</a:t>
            </a:r>
            <a:endParaRPr lang="en-US" dirty="0" smtClean="0"/>
          </a:p>
          <a:p>
            <a:pPr lvl="2"/>
            <a:r>
              <a:rPr lang="zh-CN" altLang="zh-CN" dirty="0"/>
              <a:t>货币兑换，也不用消费者操心，发卡银行会</a:t>
            </a:r>
            <a:r>
              <a:rPr lang="zh-CN" altLang="zh-CN" dirty="0" smtClean="0"/>
              <a:t>处理</a:t>
            </a:r>
            <a:endParaRPr lang="en-US" dirty="0" smtClean="0"/>
          </a:p>
          <a:p>
            <a:r>
              <a:rPr lang="zh-CN" altLang="en-US" dirty="0" smtClean="0"/>
              <a:t>对商家而言的缺点</a:t>
            </a:r>
            <a:endParaRPr lang="en-US" dirty="0" smtClean="0"/>
          </a:p>
          <a:p>
            <a:pPr lvl="1"/>
            <a:r>
              <a:rPr lang="zh-CN" altLang="en-US" dirty="0" smtClean="0"/>
              <a:t>每笔交易费、月处理费</a:t>
            </a:r>
            <a:endParaRPr lang="en-US" dirty="0" smtClean="0"/>
          </a:p>
          <a:p>
            <a:pPr lvl="2"/>
            <a:r>
              <a:rPr lang="zh-CN" altLang="en-US" dirty="0" smtClean="0"/>
              <a:t>看作是业务成本</a:t>
            </a:r>
            <a:endParaRPr lang="en-US" dirty="0" smtClean="0"/>
          </a:p>
          <a:p>
            <a:pPr lvl="1"/>
            <a:r>
              <a:rPr lang="zh-CN" altLang="en-US" dirty="0" smtClean="0"/>
              <a:t>商品和服务价格</a:t>
            </a:r>
            <a:r>
              <a:rPr lang="en-US" dirty="0" smtClean="0"/>
              <a:t>: </a:t>
            </a:r>
            <a:r>
              <a:rPr lang="zh-CN" altLang="en-US" dirty="0" smtClean="0"/>
              <a:t>有点儿高</a:t>
            </a:r>
            <a:endParaRPr lang="en-US" dirty="0" smtClean="0"/>
          </a:p>
          <a:p>
            <a:pPr lvl="2"/>
            <a:r>
              <a:rPr lang="zh-CN" altLang="en-US" dirty="0" smtClean="0"/>
              <a:t>与不使用支付卡的情况相比</a:t>
            </a:r>
            <a:endParaRPr lang="en-US" dirty="0" smtClean="0"/>
          </a:p>
          <a:p>
            <a:r>
              <a:rPr lang="zh-CN" altLang="en-US" dirty="0"/>
              <a:t>对消费者而言的</a:t>
            </a:r>
            <a:r>
              <a:rPr lang="zh-CN" altLang="en-US" dirty="0" smtClean="0"/>
              <a:t>缺点</a:t>
            </a:r>
            <a:endParaRPr lang="en-US" dirty="0" smtClean="0"/>
          </a:p>
          <a:p>
            <a:pPr lvl="1"/>
            <a:r>
              <a:rPr lang="zh-CN" altLang="en-US" dirty="0" smtClean="0"/>
              <a:t>年费</a:t>
            </a:r>
            <a:endParaRPr lang="en-US"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9.2.1  </a:t>
            </a:r>
            <a:r>
              <a:rPr lang="zh-CN" altLang="en-US" dirty="0" smtClean="0"/>
              <a:t>支付卡的优缺点</a:t>
            </a:r>
            <a:endParaRPr lang="en-US" dirty="0"/>
          </a:p>
        </p:txBody>
      </p:sp>
      <p:sp>
        <p:nvSpPr>
          <p:cNvPr id="3" name="Content Placeholder 2"/>
          <p:cNvSpPr>
            <a:spLocks noGrp="1"/>
          </p:cNvSpPr>
          <p:nvPr>
            <p:ph idx="1"/>
          </p:nvPr>
        </p:nvSpPr>
        <p:spPr/>
        <p:txBody>
          <a:bodyPr/>
          <a:lstStyle/>
          <a:p>
            <a:r>
              <a:rPr lang="zh-CN" altLang="en-US" dirty="0" smtClean="0"/>
              <a:t>为商家提供内在的安全机制</a:t>
            </a:r>
            <a:endParaRPr lang="en-US" dirty="0" smtClean="0"/>
          </a:p>
          <a:p>
            <a:pPr lvl="1"/>
            <a:r>
              <a:rPr lang="zh-CN" altLang="en-US" dirty="0" smtClean="0"/>
              <a:t>保证支付</a:t>
            </a:r>
            <a:endParaRPr lang="en-US" dirty="0" smtClean="0"/>
          </a:p>
          <a:p>
            <a:r>
              <a:rPr lang="zh-CN" altLang="zh-CN" dirty="0"/>
              <a:t>支付卡处理的系列活动对消费者是透明</a:t>
            </a:r>
            <a:r>
              <a:rPr lang="zh-CN" altLang="zh-CN" dirty="0" smtClean="0"/>
              <a:t>的</a:t>
            </a:r>
            <a:endParaRPr lang="en-US" dirty="0" smtClean="0"/>
          </a:p>
          <a:p>
            <a:r>
              <a:rPr lang="zh-CN" altLang="en-US" dirty="0"/>
              <a:t>支付卡交易</a:t>
            </a:r>
            <a:r>
              <a:rPr lang="zh-CN" altLang="zh-CN" dirty="0" smtClean="0"/>
              <a:t>过程</a:t>
            </a:r>
            <a:r>
              <a:rPr lang="zh-CN" altLang="zh-CN" dirty="0"/>
              <a:t>会牵扯</a:t>
            </a:r>
            <a:r>
              <a:rPr lang="zh-CN" altLang="zh-CN" dirty="0" smtClean="0"/>
              <a:t>到</a:t>
            </a:r>
            <a:r>
              <a:rPr lang="zh-CN" altLang="en-US" dirty="0" smtClean="0"/>
              <a:t>的实体</a:t>
            </a:r>
            <a:r>
              <a:rPr lang="en-US" dirty="0" smtClean="0"/>
              <a:t>:</a:t>
            </a:r>
          </a:p>
          <a:p>
            <a:pPr lvl="1"/>
            <a:r>
              <a:rPr lang="zh-CN" altLang="zh-CN" dirty="0"/>
              <a:t>商家及其银行、顾客及其银行以及发行顾客支付卡的</a:t>
            </a:r>
            <a:r>
              <a:rPr lang="zh-CN" altLang="zh-CN" dirty="0" smtClean="0"/>
              <a:t>公司</a:t>
            </a:r>
            <a:endParaRPr lang="en-US" dirty="0" smtClean="0"/>
          </a:p>
          <a:p>
            <a:endParaRPr lang="en-US" dirty="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17</a:t>
            </a:fld>
            <a:endParaRPr lang="en-US" dirty="0"/>
          </a:p>
        </p:txBody>
      </p:sp>
    </p:spTree>
    <p:extLst>
      <p:ext uri="{BB962C8B-B14F-4D97-AF65-F5344CB8AC3E}">
        <p14:creationId xmlns:p14="http://schemas.microsoft.com/office/powerpoint/2010/main" val="11772890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9"/>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接受和处理</a:t>
            </a:r>
          </a:p>
        </p:txBody>
      </p:sp>
      <p:sp>
        <p:nvSpPr>
          <p:cNvPr id="17411" name="Rectangle 10"/>
          <p:cNvSpPr>
            <a:spLocks noGrp="1" noChangeArrowheads="1"/>
          </p:cNvSpPr>
          <p:nvPr>
            <p:ph type="body" idx="4294967295"/>
          </p:nvPr>
        </p:nvSpPr>
        <p:spPr>
          <a:xfrm>
            <a:off x="457200" y="1447800"/>
            <a:ext cx="8229600" cy="4525963"/>
          </a:xfrm>
        </p:spPr>
        <p:txBody>
          <a:bodyPr/>
          <a:lstStyle/>
          <a:p>
            <a:r>
              <a:rPr lang="zh-CN" altLang="en-US" dirty="0" smtClean="0"/>
              <a:t>互联网支付卡流程变得简单</a:t>
            </a:r>
            <a:endParaRPr lang="en-US" dirty="0" smtClean="0"/>
          </a:p>
          <a:p>
            <a:pPr lvl="1"/>
            <a:r>
              <a:rPr lang="zh-CN" altLang="en-US" dirty="0" smtClean="0"/>
              <a:t>因为标准化</a:t>
            </a:r>
            <a:endParaRPr lang="en-US" dirty="0" smtClean="0"/>
          </a:p>
          <a:p>
            <a:r>
              <a:rPr lang="zh-CN" altLang="en-US" dirty="0" smtClean="0"/>
              <a:t>美国网上商店、邮购商店</a:t>
            </a:r>
            <a:endParaRPr lang="en-US" dirty="0" smtClean="0"/>
          </a:p>
          <a:p>
            <a:pPr lvl="1"/>
            <a:r>
              <a:rPr lang="zh-CN" altLang="zh-CN" dirty="0"/>
              <a:t>从支付卡上扣费</a:t>
            </a:r>
            <a:r>
              <a:rPr lang="en-US" altLang="zh-CN" dirty="0"/>
              <a:t>30</a:t>
            </a:r>
            <a:r>
              <a:rPr lang="zh-CN" altLang="zh-CN" dirty="0"/>
              <a:t>天内必须</a:t>
            </a:r>
            <a:r>
              <a:rPr lang="zh-CN" altLang="zh-CN" dirty="0" smtClean="0"/>
              <a:t>发货</a:t>
            </a:r>
            <a:endParaRPr lang="en-US" dirty="0" smtClean="0"/>
          </a:p>
          <a:p>
            <a:pPr lvl="2"/>
            <a:r>
              <a:rPr lang="zh-CN" altLang="zh-CN" dirty="0" smtClean="0"/>
              <a:t>违反处罚</a:t>
            </a:r>
            <a:r>
              <a:rPr lang="zh-CN" altLang="zh-CN" dirty="0"/>
              <a:t>非常</a:t>
            </a:r>
            <a:r>
              <a:rPr lang="zh-CN" altLang="zh-CN" dirty="0" smtClean="0"/>
              <a:t>严厉</a:t>
            </a:r>
            <a:endParaRPr lang="en-US" dirty="0" smtClean="0"/>
          </a:p>
          <a:p>
            <a:pPr lvl="2"/>
            <a:r>
              <a:rPr lang="zh-CN" altLang="zh-CN" dirty="0"/>
              <a:t>发货后才从支付卡上扣</a:t>
            </a:r>
            <a:r>
              <a:rPr lang="zh-CN" altLang="zh-CN" dirty="0" smtClean="0"/>
              <a:t>费</a:t>
            </a:r>
            <a:endParaRPr lang="en-US" dirty="0" smtClean="0"/>
          </a:p>
        </p:txBody>
      </p:sp>
      <p:sp>
        <p:nvSpPr>
          <p:cNvPr id="1741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714D87E-438C-4C02-9022-0BB774A23D15}" type="slidenum">
              <a:rPr lang="en-US" smtClean="0"/>
              <a:pPr/>
              <a:t>18</a:t>
            </a:fld>
            <a:endParaRPr lang="en-US" dirty="0"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a:t>
            </a:r>
            <a:r>
              <a:rPr lang="zh-CN" altLang="zh-CN" dirty="0" smtClean="0"/>
              <a:t>处理</a:t>
            </a:r>
            <a:r>
              <a:rPr lang="zh-CN" altLang="en-US" dirty="0"/>
              <a:t>（</a:t>
            </a:r>
            <a:r>
              <a:rPr lang="zh-CN" altLang="en-US" dirty="0" smtClean="0"/>
              <a:t>续</a:t>
            </a:r>
            <a:r>
              <a:rPr lang="zh-CN" altLang="en-US" dirty="0"/>
              <a:t>）</a:t>
            </a:r>
            <a:endParaRPr lang="en-US" dirty="0" smtClean="0"/>
          </a:p>
        </p:txBody>
      </p:sp>
      <p:sp>
        <p:nvSpPr>
          <p:cNvPr id="18435" name="Rectangle 8"/>
          <p:cNvSpPr>
            <a:spLocks noGrp="1" noChangeArrowheads="1"/>
          </p:cNvSpPr>
          <p:nvPr>
            <p:ph type="body" idx="4294967295"/>
          </p:nvPr>
        </p:nvSpPr>
        <p:spPr/>
        <p:txBody>
          <a:bodyPr/>
          <a:lstStyle/>
          <a:p>
            <a:r>
              <a:rPr lang="zh-CN" altLang="zh-CN" dirty="0"/>
              <a:t>处理在线支付卡</a:t>
            </a:r>
            <a:r>
              <a:rPr lang="zh-CN" altLang="zh-CN" dirty="0" smtClean="0"/>
              <a:t>交易</a:t>
            </a:r>
            <a:endParaRPr lang="en-US" dirty="0" smtClean="0"/>
          </a:p>
          <a:p>
            <a:pPr lvl="1"/>
            <a:r>
              <a:rPr lang="zh-CN" altLang="en-US" dirty="0" smtClean="0"/>
              <a:t>支付接受</a:t>
            </a:r>
            <a:endParaRPr lang="en-US" dirty="0" smtClean="0"/>
          </a:p>
          <a:p>
            <a:pPr lvl="2"/>
            <a:r>
              <a:rPr lang="zh-CN" altLang="en-US" dirty="0"/>
              <a:t>确定</a:t>
            </a:r>
            <a:r>
              <a:rPr lang="zh-CN" altLang="en-US" dirty="0" smtClean="0"/>
              <a:t>卡的有效性</a:t>
            </a:r>
            <a:endParaRPr lang="en-US" dirty="0" smtClean="0"/>
          </a:p>
          <a:p>
            <a:pPr lvl="2"/>
            <a:r>
              <a:rPr lang="zh-CN" altLang="en-US" dirty="0" smtClean="0"/>
              <a:t>验证</a:t>
            </a:r>
            <a:r>
              <a:rPr lang="zh-CN" altLang="zh-CN" dirty="0" smtClean="0"/>
              <a:t>交易</a:t>
            </a:r>
            <a:r>
              <a:rPr lang="zh-CN" altLang="zh-CN" dirty="0"/>
              <a:t>不超过支付</a:t>
            </a:r>
            <a:r>
              <a:rPr lang="zh-CN" altLang="zh-CN" dirty="0" smtClean="0"/>
              <a:t>卡限额</a:t>
            </a:r>
            <a:endParaRPr lang="en-US" dirty="0" smtClean="0"/>
          </a:p>
          <a:p>
            <a:pPr lvl="1"/>
            <a:r>
              <a:rPr lang="zh-CN" altLang="en-US" dirty="0" smtClean="0"/>
              <a:t>交易清算</a:t>
            </a:r>
            <a:endParaRPr lang="en-US" dirty="0" smtClean="0"/>
          </a:p>
          <a:p>
            <a:pPr lvl="2"/>
            <a:r>
              <a:rPr lang="zh-CN" altLang="zh-CN" dirty="0"/>
              <a:t>把资金从持卡者银行帐户转移到商家银行</a:t>
            </a:r>
            <a:r>
              <a:rPr lang="zh-CN" altLang="zh-CN" dirty="0" smtClean="0"/>
              <a:t>账户</a:t>
            </a:r>
            <a:r>
              <a:rPr lang="zh-CN" altLang="en-US" dirty="0" smtClean="0"/>
              <a:t>的所有步骤</a:t>
            </a:r>
            <a:endParaRPr lang="en-US" dirty="0" smtClean="0"/>
          </a:p>
          <a:p>
            <a:pPr lvl="1"/>
            <a:endParaRPr lang="en-US" dirty="0" smtClean="0"/>
          </a:p>
        </p:txBody>
      </p:sp>
      <p:sp>
        <p:nvSpPr>
          <p:cNvPr id="1843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287955D-0F78-4815-B2B5-95A965DC611F}" type="slidenum">
              <a:rPr lang="en-US" smtClean="0"/>
              <a:pPr/>
              <a:t>19</a:t>
            </a:fld>
            <a:endParaRPr lang="en-US"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64F506E-C960-4D59-84DD-653335D6D074}" type="slidenum">
              <a:rPr lang="en-US" smtClean="0"/>
              <a:pPr/>
              <a:t>2</a:t>
            </a:fld>
            <a:endParaRPr lang="en-US" dirty="0" smtClean="0"/>
          </a:p>
        </p:txBody>
      </p:sp>
      <p:sp>
        <p:nvSpPr>
          <p:cNvPr id="4101" name="Slide Number Placeholder 2"/>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9D42974F-FE7D-46D0-B38B-0500C142732D}" type="slidenum">
              <a:rPr lang="en-US" sz="1400"/>
              <a:pPr algn="r" eaLnBrk="1" hangingPunct="1"/>
              <a:t>2</a:t>
            </a:fld>
            <a:endParaRPr lang="en-US" sz="1400" dirty="0"/>
          </a:p>
        </p:txBody>
      </p:sp>
      <p:sp>
        <p:nvSpPr>
          <p:cNvPr id="4102" name="Rectangle 9"/>
          <p:cNvSpPr>
            <a:spLocks noGrp="1" noChangeArrowheads="1"/>
          </p:cNvSpPr>
          <p:nvPr>
            <p:ph type="title" idx="4294967295"/>
          </p:nvPr>
        </p:nvSpPr>
        <p:spPr/>
        <p:txBody>
          <a:bodyPr/>
          <a:lstStyle/>
          <a:p>
            <a:r>
              <a:rPr lang="zh-CN" altLang="en-US" dirty="0" smtClean="0"/>
              <a:t>学习目标</a:t>
            </a:r>
            <a:endParaRPr lang="en-US" dirty="0" smtClean="0"/>
          </a:p>
        </p:txBody>
      </p:sp>
      <p:sp>
        <p:nvSpPr>
          <p:cNvPr id="4103" name="Rectangle 10"/>
          <p:cNvSpPr>
            <a:spLocks noGrp="1" noChangeArrowheads="1"/>
          </p:cNvSpPr>
          <p:nvPr>
            <p:ph type="body" idx="4294967295"/>
          </p:nvPr>
        </p:nvSpPr>
        <p:spPr/>
        <p:txBody>
          <a:bodyPr/>
          <a:lstStyle/>
          <a:p>
            <a:r>
              <a:rPr lang="zh-CN" altLang="zh-CN" dirty="0" smtClean="0"/>
              <a:t>电子商务</a:t>
            </a:r>
            <a:r>
              <a:rPr lang="zh-CN" altLang="zh-CN" dirty="0"/>
              <a:t>支付系统的基本功</a:t>
            </a:r>
            <a:r>
              <a:rPr lang="zh-CN" altLang="zh-CN" dirty="0" smtClean="0"/>
              <a:t>能</a:t>
            </a:r>
            <a:endParaRPr lang="zh-CN" altLang="zh-CN" dirty="0"/>
          </a:p>
          <a:p>
            <a:r>
              <a:rPr lang="zh-CN" altLang="zh-CN" dirty="0" smtClean="0"/>
              <a:t>支付</a:t>
            </a:r>
            <a:r>
              <a:rPr lang="zh-CN" altLang="zh-CN" dirty="0"/>
              <a:t>卡在电子商务中的</a:t>
            </a:r>
            <a:r>
              <a:rPr lang="zh-CN" altLang="zh-CN" dirty="0" smtClean="0"/>
              <a:t>应用</a:t>
            </a:r>
            <a:endParaRPr lang="zh-CN" altLang="zh-CN" dirty="0"/>
          </a:p>
          <a:p>
            <a:r>
              <a:rPr lang="zh-CN" altLang="zh-CN" dirty="0" smtClean="0"/>
              <a:t>关于</a:t>
            </a:r>
            <a:r>
              <a:rPr lang="zh-CN" altLang="zh-CN" dirty="0"/>
              <a:t>电子现金的历史和</a:t>
            </a:r>
            <a:r>
              <a:rPr lang="zh-CN" altLang="zh-CN" dirty="0" smtClean="0"/>
              <a:t>未来</a:t>
            </a:r>
          </a:p>
          <a:p>
            <a:r>
              <a:rPr lang="zh-CN" altLang="zh-CN" dirty="0" smtClean="0"/>
              <a:t>电子钱包的工作原理</a:t>
            </a:r>
          </a:p>
          <a:p>
            <a:r>
              <a:rPr lang="zh-CN" altLang="zh-CN" dirty="0" smtClean="0"/>
              <a:t>储值卡以及储值卡在电子商务中的应用</a:t>
            </a:r>
          </a:p>
          <a:p>
            <a:r>
              <a:rPr lang="zh-CN" altLang="zh-CN" dirty="0" smtClean="0"/>
              <a:t>互联网</a:t>
            </a:r>
            <a:r>
              <a:rPr lang="zh-CN" altLang="zh-CN" dirty="0"/>
              <a:t>技术在银行业中的</a:t>
            </a:r>
            <a:r>
              <a:rPr lang="zh-CN" altLang="zh-CN" dirty="0" smtClean="0"/>
              <a:t>应用</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B002228-2F3A-4A81-9F59-D1AECA010D14}" type="slidenum">
              <a:rPr lang="en-US" smtClean="0"/>
              <a:pPr/>
              <a:t>20</a:t>
            </a:fld>
            <a:endParaRPr lang="en-US" dirty="0" smtClean="0"/>
          </a:p>
        </p:txBody>
      </p:sp>
      <p:sp>
        <p:nvSpPr>
          <p:cNvPr id="19460" name="Rectangle 7"/>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接受和处理</a:t>
            </a:r>
            <a:r>
              <a:rPr lang="zh-CN" altLang="en-US" dirty="0"/>
              <a:t>（续</a:t>
            </a:r>
            <a:r>
              <a:rPr lang="zh-CN" altLang="en-US" dirty="0" smtClean="0"/>
              <a:t>）</a:t>
            </a:r>
            <a:endParaRPr lang="en-US" dirty="0" smtClean="0"/>
          </a:p>
        </p:txBody>
      </p:sp>
      <p:sp>
        <p:nvSpPr>
          <p:cNvPr id="19461" name="Rectangle 8"/>
          <p:cNvSpPr>
            <a:spLocks noGrp="1" noChangeArrowheads="1"/>
          </p:cNvSpPr>
          <p:nvPr>
            <p:ph type="body" idx="4294967295"/>
          </p:nvPr>
        </p:nvSpPr>
        <p:spPr>
          <a:xfrm>
            <a:off x="457200" y="1417637"/>
            <a:ext cx="8229600" cy="4525963"/>
          </a:xfrm>
        </p:spPr>
        <p:txBody>
          <a:bodyPr/>
          <a:lstStyle/>
          <a:p>
            <a:r>
              <a:rPr lang="zh-CN" altLang="zh-CN" b="1" dirty="0"/>
              <a:t>开放系统和</a:t>
            </a:r>
            <a:r>
              <a:rPr lang="zh-CN" altLang="zh-CN" b="1" dirty="0" smtClean="0"/>
              <a:t>封闭系统</a:t>
            </a:r>
            <a:endParaRPr lang="en-US" dirty="0" smtClean="0"/>
          </a:p>
          <a:p>
            <a:pPr lvl="1"/>
            <a:r>
              <a:rPr lang="zh-CN" altLang="zh-CN" dirty="0" smtClean="0"/>
              <a:t>封闭系统</a:t>
            </a:r>
            <a:r>
              <a:rPr lang="en-US" dirty="0" smtClean="0"/>
              <a:t> </a:t>
            </a:r>
          </a:p>
          <a:p>
            <a:pPr lvl="2"/>
            <a:r>
              <a:rPr lang="zh-CN" altLang="zh-CN" dirty="0"/>
              <a:t>发卡银行直接与商家</a:t>
            </a:r>
            <a:r>
              <a:rPr lang="zh-CN" altLang="zh-CN" dirty="0" smtClean="0"/>
              <a:t>结算</a:t>
            </a:r>
            <a:endParaRPr lang="en-US" dirty="0" smtClean="0"/>
          </a:p>
          <a:p>
            <a:pPr lvl="2"/>
            <a:r>
              <a:rPr lang="zh-CN" altLang="zh-CN" dirty="0"/>
              <a:t>不</a:t>
            </a:r>
            <a:r>
              <a:rPr lang="zh-CN" altLang="zh-CN" dirty="0" smtClean="0"/>
              <a:t>需要中介</a:t>
            </a:r>
            <a:endParaRPr lang="en-US" dirty="0" smtClean="0"/>
          </a:p>
          <a:p>
            <a:pPr lvl="2"/>
            <a:r>
              <a:rPr lang="zh-CN" altLang="zh-CN" dirty="0"/>
              <a:t>美国运通</a:t>
            </a:r>
            <a:r>
              <a:rPr lang="en-US" dirty="0" smtClean="0"/>
              <a:t>,</a:t>
            </a:r>
            <a:r>
              <a:rPr lang="zh-CN" altLang="zh-CN" dirty="0"/>
              <a:t>发现卡</a:t>
            </a:r>
            <a:endParaRPr lang="en-US" dirty="0" smtClean="0"/>
          </a:p>
          <a:p>
            <a:pPr lvl="1"/>
            <a:r>
              <a:rPr lang="zh-CN" altLang="zh-CN" dirty="0" smtClean="0"/>
              <a:t>开放系统</a:t>
            </a:r>
            <a:r>
              <a:rPr lang="en-US" dirty="0" smtClean="0"/>
              <a:t> (</a:t>
            </a:r>
            <a:r>
              <a:rPr lang="zh-CN" altLang="en-US" dirty="0" smtClean="0"/>
              <a:t>第三方或更多参与者</a:t>
            </a:r>
            <a:r>
              <a:rPr lang="en-US" dirty="0" smtClean="0"/>
              <a:t>)</a:t>
            </a:r>
          </a:p>
          <a:p>
            <a:pPr lvl="2"/>
            <a:r>
              <a:rPr lang="zh-CN" altLang="zh-CN" dirty="0"/>
              <a:t>增加了另外的支付处理</a:t>
            </a:r>
            <a:r>
              <a:rPr lang="zh-CN" altLang="zh-CN" dirty="0" smtClean="0"/>
              <a:t>中介</a:t>
            </a:r>
            <a:endParaRPr lang="en-US" dirty="0" smtClean="0"/>
          </a:p>
          <a:p>
            <a:pPr lvl="2"/>
            <a:r>
              <a:rPr lang="zh-CN" altLang="zh-CN" dirty="0" smtClean="0"/>
              <a:t>维萨和万事达</a:t>
            </a:r>
            <a:r>
              <a:rPr lang="zh-CN" altLang="en-US" dirty="0" smtClean="0"/>
              <a:t>：</a:t>
            </a:r>
            <a:r>
              <a:rPr lang="zh-CN" altLang="zh-CN" dirty="0" smtClean="0"/>
              <a:t>都</a:t>
            </a:r>
            <a:r>
              <a:rPr lang="zh-CN" altLang="zh-CN" dirty="0"/>
              <a:t>不直接向最终消费者</a:t>
            </a:r>
            <a:r>
              <a:rPr lang="zh-CN" altLang="zh-CN" dirty="0" smtClean="0"/>
              <a:t>发卡</a:t>
            </a:r>
            <a:endParaRPr lang="en-US" dirty="0" smtClean="0"/>
          </a:p>
          <a:p>
            <a:pPr lvl="2"/>
            <a:r>
              <a:rPr lang="zh-CN" altLang="zh-CN" dirty="0"/>
              <a:t>信用卡</a:t>
            </a:r>
            <a:r>
              <a:rPr lang="zh-CN" altLang="zh-CN" dirty="0" smtClean="0"/>
              <a:t>协会</a:t>
            </a:r>
            <a:r>
              <a:rPr lang="en-US" dirty="0" smtClean="0"/>
              <a:t>:</a:t>
            </a:r>
            <a:r>
              <a:rPr lang="zh-CN" altLang="zh-CN" dirty="0"/>
              <a:t>由会员银行</a:t>
            </a:r>
            <a:r>
              <a:rPr lang="zh-CN" altLang="zh-CN" dirty="0" smtClean="0"/>
              <a:t>运作</a:t>
            </a:r>
            <a:endParaRPr lang="en-US" dirty="0" smtClean="0"/>
          </a:p>
          <a:p>
            <a:pPr lvl="2"/>
            <a:r>
              <a:rPr lang="zh-CN" altLang="zh-CN" dirty="0"/>
              <a:t>客户发卡</a:t>
            </a:r>
            <a:r>
              <a:rPr lang="zh-CN" altLang="zh-CN" dirty="0" smtClean="0"/>
              <a:t>行</a:t>
            </a:r>
            <a:r>
              <a:rPr lang="en-US" b="1" dirty="0" smtClean="0"/>
              <a:t> (</a:t>
            </a:r>
            <a:r>
              <a:rPr lang="zh-CN" altLang="zh-CN" dirty="0"/>
              <a:t>发卡行</a:t>
            </a:r>
            <a:r>
              <a:rPr lang="en-US" b="1" dirty="0" smtClean="0"/>
              <a:t>)</a:t>
            </a:r>
            <a:r>
              <a:rPr lang="en-US" dirty="0" smtClean="0"/>
              <a:t>: </a:t>
            </a:r>
            <a:r>
              <a:rPr lang="zh-CN" altLang="en-US" dirty="0" smtClean="0"/>
              <a:t>发卡银行</a:t>
            </a:r>
            <a:endParaRPr lang="en-US" dirty="0" smtClean="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78C68F7A-A5C0-4695-88E2-B486F135A150}" type="slidenum">
              <a:rPr lang="en-US" smtClean="0"/>
              <a:pPr>
                <a:defRPr/>
              </a:pPr>
              <a:t>21</a:t>
            </a:fld>
            <a:endParaRPr lang="en-US" dirty="0"/>
          </a:p>
        </p:txBody>
      </p:sp>
      <p:sp>
        <p:nvSpPr>
          <p:cNvPr id="5" name="Rectangle 6"/>
          <p:cNvSpPr>
            <a:spLocks noChangeArrowheads="1"/>
          </p:cNvSpPr>
          <p:nvPr/>
        </p:nvSpPr>
        <p:spPr bwMode="auto">
          <a:xfrm>
            <a:off x="361247" y="5766316"/>
            <a:ext cx="2494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 </a:t>
            </a:r>
            <a:r>
              <a:rPr lang="en-US" b="1" dirty="0" smtClean="0"/>
              <a:t>9-2 </a:t>
            </a:r>
            <a:r>
              <a:rPr lang="zh-CN" altLang="zh-CN" dirty="0" smtClean="0"/>
              <a:t>封闭</a:t>
            </a:r>
            <a:r>
              <a:rPr lang="zh-CN" altLang="zh-CN" dirty="0"/>
              <a:t>支付卡</a:t>
            </a:r>
            <a:r>
              <a:rPr lang="zh-CN" altLang="zh-CN" dirty="0" smtClean="0"/>
              <a:t>系统</a:t>
            </a:r>
            <a:endParaRPr lang="en-US" dirty="0"/>
          </a:p>
        </p:txBody>
      </p:sp>
      <p:sp>
        <p:nvSpPr>
          <p:cNvPr id="4" name="TextBox 3"/>
          <p:cNvSpPr txBox="1"/>
          <p:nvPr/>
        </p:nvSpPr>
        <p:spPr>
          <a:xfrm rot="16200000">
            <a:off x="7535500" y="4120244"/>
            <a:ext cx="1726755" cy="338554"/>
          </a:xfrm>
          <a:prstGeom prst="rect">
            <a:avLst/>
          </a:prstGeom>
          <a:noFill/>
        </p:spPr>
        <p:txBody>
          <a:bodyPr wrap="none" rtlCol="0">
            <a:spAutoFit/>
          </a:bodyPr>
          <a:lstStyle/>
          <a:p>
            <a:r>
              <a:rPr lang="en-US" sz="1600" dirty="0" smtClean="0"/>
              <a:t>© </a:t>
            </a:r>
            <a:r>
              <a:rPr lang="zh-CN" altLang="en-US" sz="1600" dirty="0" smtClean="0"/>
              <a:t>圣智学习</a:t>
            </a:r>
            <a:r>
              <a:rPr lang="en-US" sz="1600" dirty="0" smtClean="0"/>
              <a:t> 2013</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304800"/>
            <a:ext cx="7200900" cy="5207000"/>
          </a:xfrm>
          <a:prstGeom prst="rect">
            <a:avLst/>
          </a:prstGeom>
        </p:spPr>
      </p:pic>
    </p:spTree>
    <p:extLst>
      <p:ext uri="{BB962C8B-B14F-4D97-AF65-F5344CB8AC3E}">
        <p14:creationId xmlns:p14="http://schemas.microsoft.com/office/powerpoint/2010/main" val="10194553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78C68F7A-A5C0-4695-88E2-B486F135A150}" type="slidenum">
              <a:rPr lang="en-US" smtClean="0"/>
              <a:pPr>
                <a:defRPr/>
              </a:pPr>
              <a:t>22</a:t>
            </a:fld>
            <a:endParaRPr lang="en-US" dirty="0"/>
          </a:p>
        </p:txBody>
      </p:sp>
      <p:sp>
        <p:nvSpPr>
          <p:cNvPr id="4" name="Rectangle 6"/>
          <p:cNvSpPr>
            <a:spLocks noChangeArrowheads="1"/>
          </p:cNvSpPr>
          <p:nvPr/>
        </p:nvSpPr>
        <p:spPr bwMode="auto">
          <a:xfrm>
            <a:off x="361247" y="5562600"/>
            <a:ext cx="24945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 </a:t>
            </a:r>
            <a:r>
              <a:rPr lang="en-US" b="1" dirty="0" smtClean="0"/>
              <a:t>9-3 </a:t>
            </a:r>
            <a:r>
              <a:rPr lang="zh-CN" altLang="zh-CN" dirty="0" smtClean="0"/>
              <a:t>开放</a:t>
            </a:r>
            <a:r>
              <a:rPr lang="zh-CN" altLang="zh-CN" dirty="0"/>
              <a:t>支付卡</a:t>
            </a:r>
            <a:r>
              <a:rPr lang="zh-CN" altLang="zh-CN" dirty="0" smtClean="0"/>
              <a:t>系统</a:t>
            </a:r>
            <a:endParaRPr lang="en-US" dirty="0"/>
          </a:p>
        </p:txBody>
      </p:sp>
      <p:sp>
        <p:nvSpPr>
          <p:cNvPr id="5" name="TextBox 4"/>
          <p:cNvSpPr txBox="1"/>
          <p:nvPr/>
        </p:nvSpPr>
        <p:spPr>
          <a:xfrm rot="16200000">
            <a:off x="7654146" y="4021710"/>
            <a:ext cx="1726755" cy="338554"/>
          </a:xfrm>
          <a:prstGeom prst="rect">
            <a:avLst/>
          </a:prstGeom>
          <a:noFill/>
        </p:spPr>
        <p:txBody>
          <a:bodyPr wrap="none" rtlCol="0">
            <a:spAutoFit/>
          </a:bodyPr>
          <a:lstStyle/>
          <a:p>
            <a:r>
              <a:rPr lang="en-US" sz="1600" dirty="0" smtClean="0"/>
              <a:t>© </a:t>
            </a:r>
            <a:r>
              <a:rPr lang="zh-CN" altLang="en-US" sz="1600" dirty="0" smtClean="0"/>
              <a:t>圣智学习 </a:t>
            </a:r>
            <a:r>
              <a:rPr lang="en-US" sz="1600" dirty="0" smtClean="0"/>
              <a:t>2013</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1295400"/>
            <a:ext cx="7200900" cy="3886200"/>
          </a:xfrm>
          <a:prstGeom prst="rect">
            <a:avLst/>
          </a:prstGeom>
        </p:spPr>
      </p:pic>
    </p:spTree>
    <p:extLst>
      <p:ext uri="{BB962C8B-B14F-4D97-AF65-F5344CB8AC3E}">
        <p14:creationId xmlns:p14="http://schemas.microsoft.com/office/powerpoint/2010/main" val="15625947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3F1CAA2-2A34-4CB3-8549-9728303760C4}" type="slidenum">
              <a:rPr lang="en-US" smtClean="0"/>
              <a:pPr/>
              <a:t>23</a:t>
            </a:fld>
            <a:endParaRPr lang="en-US" dirty="0" smtClean="0"/>
          </a:p>
        </p:txBody>
      </p:sp>
      <p:sp>
        <p:nvSpPr>
          <p:cNvPr id="20484" name="Rectangle 11"/>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smtClean="0"/>
          </a:p>
        </p:txBody>
      </p:sp>
      <p:sp>
        <p:nvSpPr>
          <p:cNvPr id="20485" name="Rectangle 12"/>
          <p:cNvSpPr>
            <a:spLocks noGrp="1" noChangeArrowheads="1"/>
          </p:cNvSpPr>
          <p:nvPr>
            <p:ph type="body" idx="4294967295"/>
          </p:nvPr>
        </p:nvSpPr>
        <p:spPr/>
        <p:txBody>
          <a:bodyPr/>
          <a:lstStyle/>
          <a:p>
            <a:r>
              <a:rPr lang="zh-CN" altLang="zh-CN" b="1" dirty="0"/>
              <a:t>商家账户</a:t>
            </a:r>
            <a:endParaRPr lang="zh-CN" altLang="zh-CN" dirty="0"/>
          </a:p>
          <a:p>
            <a:pPr lvl="1"/>
            <a:r>
              <a:rPr lang="zh-CN" altLang="zh-CN" dirty="0"/>
              <a:t>收单</a:t>
            </a:r>
            <a:r>
              <a:rPr lang="zh-CN" altLang="zh-CN" dirty="0" smtClean="0"/>
              <a:t>银行</a:t>
            </a:r>
            <a:r>
              <a:rPr lang="zh-CN" altLang="en-US" dirty="0" smtClean="0"/>
              <a:t>：</a:t>
            </a:r>
            <a:endParaRPr lang="en-US" dirty="0" smtClean="0"/>
          </a:p>
          <a:p>
            <a:pPr lvl="2"/>
            <a:r>
              <a:rPr lang="zh-CN" altLang="zh-CN" dirty="0"/>
              <a:t>与接受支付卡的（互联网和非互联网）商家</a:t>
            </a:r>
            <a:r>
              <a:rPr lang="zh-CN" altLang="zh-CN" dirty="0" smtClean="0"/>
              <a:t>开展业务</a:t>
            </a:r>
            <a:endParaRPr lang="en-US" dirty="0" smtClean="0"/>
          </a:p>
          <a:p>
            <a:pPr lvl="2"/>
            <a:r>
              <a:rPr lang="zh-CN" altLang="zh-CN" dirty="0"/>
              <a:t>接受支付</a:t>
            </a:r>
            <a:r>
              <a:rPr lang="zh-CN" altLang="zh-CN" dirty="0" smtClean="0"/>
              <a:t>卡</a:t>
            </a:r>
            <a:endParaRPr lang="en-US" dirty="0" smtClean="0"/>
          </a:p>
          <a:p>
            <a:pPr lvl="1"/>
            <a:r>
              <a:rPr lang="zh-CN" altLang="zh-CN" dirty="0"/>
              <a:t>在线商家要在互联网交易中处理支付</a:t>
            </a:r>
            <a:r>
              <a:rPr lang="zh-CN" altLang="zh-CN" dirty="0" smtClean="0"/>
              <a:t>卡</a:t>
            </a:r>
            <a:r>
              <a:rPr lang="zh-CN" altLang="zh-CN" dirty="0"/>
              <a:t>就必须在收单银行设置一个商家</a:t>
            </a:r>
            <a:r>
              <a:rPr lang="zh-CN" altLang="zh-CN" dirty="0" smtClean="0"/>
              <a:t>账户</a:t>
            </a:r>
            <a:endParaRPr lang="en-US" dirty="0" smtClean="0"/>
          </a:p>
          <a:p>
            <a:pPr lvl="1"/>
            <a:r>
              <a:rPr lang="zh-CN" altLang="en-US" dirty="0" smtClean="0"/>
              <a:t>获取账户</a:t>
            </a:r>
            <a:endParaRPr lang="en-US" dirty="0" smtClean="0"/>
          </a:p>
          <a:p>
            <a:pPr lvl="2"/>
            <a:r>
              <a:rPr lang="zh-CN" altLang="zh-CN" dirty="0" smtClean="0"/>
              <a:t>商</a:t>
            </a:r>
            <a:r>
              <a:rPr lang="zh-CN" altLang="en-US" dirty="0" smtClean="0"/>
              <a:t>家</a:t>
            </a:r>
            <a:r>
              <a:rPr lang="zh-CN" altLang="zh-CN" dirty="0" smtClean="0"/>
              <a:t>提供</a:t>
            </a:r>
            <a:r>
              <a:rPr lang="zh-CN" altLang="zh-CN" dirty="0"/>
              <a:t>一定的业务</a:t>
            </a:r>
            <a:r>
              <a:rPr lang="zh-CN" altLang="zh-CN" dirty="0" smtClean="0"/>
              <a:t>信息</a:t>
            </a:r>
            <a:endParaRPr lang="en-US" dirty="0" smtClean="0"/>
          </a:p>
          <a:p>
            <a:pPr lvl="2"/>
            <a:r>
              <a:rPr lang="zh-CN" altLang="en-US" dirty="0" smtClean="0"/>
              <a:t>银行评估业务类型风险</a:t>
            </a:r>
            <a:endParaRPr lang="en-US" dirty="0" smtClean="0"/>
          </a:p>
          <a:p>
            <a:pPr lvl="2"/>
            <a:r>
              <a:rPr lang="zh-CN" altLang="en-US" dirty="0" smtClean="0"/>
              <a:t>银行</a:t>
            </a:r>
            <a:r>
              <a:rPr lang="zh-CN" altLang="zh-CN" dirty="0" smtClean="0"/>
              <a:t>还</a:t>
            </a:r>
            <a:r>
              <a:rPr lang="zh-CN" altLang="zh-CN" dirty="0"/>
              <a:t>会估计消费者拒付的</a:t>
            </a:r>
            <a:r>
              <a:rPr lang="zh-CN" altLang="zh-CN" dirty="0" smtClean="0"/>
              <a:t>比例</a:t>
            </a:r>
            <a:endParaRPr lang="en-US" dirty="0"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ABD264B-C0A4-448D-9133-11371723AF81}" type="slidenum">
              <a:rPr lang="en-US" smtClean="0"/>
              <a:pPr/>
              <a:t>24</a:t>
            </a:fld>
            <a:endParaRPr lang="en-US" dirty="0" smtClean="0"/>
          </a:p>
        </p:txBody>
      </p:sp>
      <p:sp>
        <p:nvSpPr>
          <p:cNvPr id="21508" name="Rectangle 9"/>
          <p:cNvSpPr>
            <a:spLocks noGrp="1" noChangeArrowheads="1"/>
          </p:cNvSpPr>
          <p:nvPr>
            <p:ph type="title" idx="4294967295"/>
          </p:nvPr>
        </p:nvSpPr>
        <p:spPr>
          <a:xfrm>
            <a:off x="304800" y="304800"/>
            <a:ext cx="8229600" cy="1143000"/>
          </a:xfrm>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smtClean="0"/>
          </a:p>
        </p:txBody>
      </p:sp>
      <p:sp>
        <p:nvSpPr>
          <p:cNvPr id="21509" name="Rectangle 10"/>
          <p:cNvSpPr>
            <a:spLocks noGrp="1" noChangeArrowheads="1"/>
          </p:cNvSpPr>
          <p:nvPr>
            <p:ph type="body" idx="4294967295"/>
          </p:nvPr>
        </p:nvSpPr>
        <p:spPr/>
        <p:txBody>
          <a:bodyPr/>
          <a:lstStyle/>
          <a:p>
            <a:pPr lvl="1"/>
            <a:r>
              <a:rPr lang="zh-CN" altLang="zh-CN" dirty="0"/>
              <a:t>扣</a:t>
            </a:r>
            <a:r>
              <a:rPr lang="zh-CN" altLang="zh-CN" dirty="0" smtClean="0"/>
              <a:t>款</a:t>
            </a:r>
            <a:r>
              <a:rPr lang="zh-CN" altLang="en-US" dirty="0" smtClean="0"/>
              <a:t>处理</a:t>
            </a:r>
            <a:endParaRPr lang="en-US" dirty="0" smtClean="0"/>
          </a:p>
          <a:p>
            <a:pPr lvl="2"/>
            <a:r>
              <a:rPr lang="zh-CN" altLang="zh-CN" dirty="0"/>
              <a:t>消费者</a:t>
            </a:r>
            <a:r>
              <a:rPr lang="zh-CN" altLang="zh-CN" dirty="0" smtClean="0"/>
              <a:t>拒付</a:t>
            </a:r>
            <a:endParaRPr lang="en-US" dirty="0" smtClean="0"/>
          </a:p>
          <a:p>
            <a:pPr lvl="2"/>
            <a:r>
              <a:rPr lang="zh-CN" altLang="zh-CN" dirty="0"/>
              <a:t>收单银行就要抽回转到商家账户上的资金并转给</a:t>
            </a:r>
            <a:r>
              <a:rPr lang="zh-CN" altLang="zh-CN" dirty="0" smtClean="0"/>
              <a:t>消费者</a:t>
            </a:r>
            <a:endParaRPr lang="en-US" dirty="0" smtClean="0"/>
          </a:p>
          <a:p>
            <a:pPr lvl="2"/>
            <a:r>
              <a:rPr lang="zh-CN" altLang="zh-CN" dirty="0" smtClean="0"/>
              <a:t>企业</a:t>
            </a:r>
            <a:r>
              <a:rPr lang="zh-CN" altLang="en-US" dirty="0" smtClean="0"/>
              <a:t>必须</a:t>
            </a:r>
            <a:r>
              <a:rPr lang="zh-CN" altLang="zh-CN" dirty="0" smtClean="0"/>
              <a:t>在</a:t>
            </a:r>
            <a:r>
              <a:rPr lang="zh-CN" altLang="zh-CN" dirty="0"/>
              <a:t>商家账户保持足够的</a:t>
            </a:r>
            <a:r>
              <a:rPr lang="zh-CN" altLang="zh-CN" dirty="0" smtClean="0"/>
              <a:t>存款</a:t>
            </a:r>
            <a:endParaRPr lang="en-US" dirty="0" smtClean="0"/>
          </a:p>
          <a:p>
            <a:pPr lvl="1"/>
            <a:r>
              <a:rPr lang="zh-CN" altLang="en-US" dirty="0" smtClean="0"/>
              <a:t>额外费用</a:t>
            </a:r>
            <a:endParaRPr lang="en-US" dirty="0" smtClean="0"/>
          </a:p>
          <a:p>
            <a:pPr lvl="2"/>
            <a:r>
              <a:rPr lang="zh-CN" altLang="zh-CN" dirty="0"/>
              <a:t>收单</a:t>
            </a:r>
            <a:r>
              <a:rPr lang="zh-CN" altLang="zh-CN" dirty="0" smtClean="0"/>
              <a:t>费</a:t>
            </a:r>
            <a:r>
              <a:rPr lang="en-US" dirty="0" smtClean="0"/>
              <a:t>:</a:t>
            </a:r>
            <a:r>
              <a:rPr lang="zh-CN" altLang="zh-CN" dirty="0" smtClean="0"/>
              <a:t>收</a:t>
            </a:r>
            <a:r>
              <a:rPr lang="zh-CN" altLang="zh-CN" dirty="0"/>
              <a:t>单银行为提供支付卡处理服务而收取的费</a:t>
            </a:r>
            <a:r>
              <a:rPr lang="en-US" dirty="0" smtClean="0"/>
              <a:t>e</a:t>
            </a:r>
          </a:p>
          <a:p>
            <a:pPr lvl="2"/>
            <a:r>
              <a:rPr lang="zh-CN" altLang="zh-CN" dirty="0"/>
              <a:t>交换</a:t>
            </a:r>
            <a:r>
              <a:rPr lang="zh-CN" altLang="zh-CN" dirty="0" smtClean="0"/>
              <a:t>费</a:t>
            </a:r>
            <a:r>
              <a:rPr lang="en-US" dirty="0" smtClean="0"/>
              <a:t>:</a:t>
            </a:r>
            <a:r>
              <a:rPr lang="zh-CN" altLang="zh-CN" dirty="0"/>
              <a:t>由卡</a:t>
            </a:r>
            <a:r>
              <a:rPr lang="zh-CN" altLang="zh-CN" dirty="0" smtClean="0"/>
              <a:t>协会设定</a:t>
            </a:r>
            <a:r>
              <a:rPr lang="zh-CN" altLang="en-US" dirty="0" smtClean="0"/>
              <a:t>、</a:t>
            </a:r>
            <a:r>
              <a:rPr lang="zh-CN" altLang="zh-CN" dirty="0" smtClean="0"/>
              <a:t>向收单银行收收取，</a:t>
            </a:r>
            <a:r>
              <a:rPr lang="zh-CN" altLang="zh-CN" dirty="0"/>
              <a:t>转嫁为商家的</a:t>
            </a:r>
            <a:r>
              <a:rPr lang="zh-CN" altLang="zh-CN" dirty="0" smtClean="0"/>
              <a:t>成本</a:t>
            </a:r>
            <a:endParaRPr lang="en-US" dirty="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A9468A07-A15D-4ECE-B6F9-43F51937CC80}" type="slidenum">
              <a:rPr lang="en-US" sz="1400"/>
              <a:pPr algn="r" eaLnBrk="1" hangingPunct="1"/>
              <a:t>25</a:t>
            </a:fld>
            <a:endParaRPr lang="en-US" sz="1400" dirty="0"/>
          </a:p>
        </p:txBody>
      </p:sp>
      <p:sp>
        <p:nvSpPr>
          <p:cNvPr id="22532" name="Rectangle 6"/>
          <p:cNvSpPr>
            <a:spLocks noGrp="1" noChangeArrowheads="1"/>
          </p:cNvSpPr>
          <p:nvPr>
            <p:ph type="title"/>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smtClean="0"/>
          </a:p>
        </p:txBody>
      </p:sp>
      <p:sp>
        <p:nvSpPr>
          <p:cNvPr id="22533" name="Rectangle 7"/>
          <p:cNvSpPr>
            <a:spLocks noGrp="1" noChangeArrowheads="1"/>
          </p:cNvSpPr>
          <p:nvPr>
            <p:ph type="body" idx="1"/>
          </p:nvPr>
        </p:nvSpPr>
        <p:spPr/>
        <p:txBody>
          <a:bodyPr/>
          <a:lstStyle/>
          <a:p>
            <a:pPr lvl="1"/>
            <a:r>
              <a:rPr lang="zh-CN" altLang="zh-CN" dirty="0"/>
              <a:t>网上企业面临的一个</a:t>
            </a:r>
            <a:r>
              <a:rPr lang="zh-CN" altLang="zh-CN" dirty="0" smtClean="0"/>
              <a:t>问题</a:t>
            </a:r>
            <a:r>
              <a:rPr lang="en-US" altLang="zh-CN" dirty="0" smtClean="0"/>
              <a:t>:</a:t>
            </a:r>
            <a:r>
              <a:rPr lang="zh-CN" altLang="en-US" dirty="0" smtClean="0"/>
              <a:t>欺诈</a:t>
            </a:r>
            <a:endParaRPr lang="en-US" dirty="0" smtClean="0"/>
          </a:p>
          <a:p>
            <a:pPr lvl="2"/>
            <a:r>
              <a:rPr lang="zh-CN" altLang="zh-CN" dirty="0"/>
              <a:t>网上交易额不到所有信用卡交易的</a:t>
            </a:r>
            <a:r>
              <a:rPr lang="en-US" altLang="zh-CN" dirty="0" smtClean="0"/>
              <a:t>15%</a:t>
            </a:r>
            <a:endParaRPr lang="en-US" dirty="0" smtClean="0"/>
          </a:p>
          <a:p>
            <a:pPr lvl="2"/>
            <a:r>
              <a:rPr lang="zh-CN" altLang="zh-CN" dirty="0"/>
              <a:t>欺诈额占所有信用卡欺诈额的</a:t>
            </a:r>
            <a:r>
              <a:rPr lang="en-US" altLang="zh-CN" dirty="0"/>
              <a:t>64%</a:t>
            </a:r>
            <a:r>
              <a:rPr lang="zh-CN" altLang="zh-CN" dirty="0" smtClean="0"/>
              <a:t>左右</a:t>
            </a:r>
            <a:endParaRPr lang="en-US" dirty="0" smtClean="0"/>
          </a:p>
          <a:p>
            <a:pPr lvl="1">
              <a:lnSpc>
                <a:spcPct val="90000"/>
              </a:lnSpc>
            </a:pPr>
            <a:r>
              <a:rPr lang="zh-CN" altLang="zh-CN" dirty="0"/>
              <a:t>从电子商务开始以来直到</a:t>
            </a:r>
            <a:r>
              <a:rPr lang="en-US" altLang="zh-CN" dirty="0"/>
              <a:t>2008</a:t>
            </a:r>
            <a:r>
              <a:rPr lang="zh-CN" altLang="zh-CN" dirty="0"/>
              <a:t>年全年在线交易的欺诈率每年都稳步</a:t>
            </a:r>
            <a:r>
              <a:rPr lang="zh-CN" altLang="zh-CN" dirty="0" smtClean="0"/>
              <a:t>上升</a:t>
            </a:r>
            <a:endParaRPr lang="en-US" dirty="0" smtClean="0"/>
          </a:p>
          <a:p>
            <a:pPr lvl="2">
              <a:lnSpc>
                <a:spcPct val="90000"/>
              </a:lnSpc>
            </a:pPr>
            <a:r>
              <a:rPr lang="en-US" altLang="zh-CN" dirty="0"/>
              <a:t>2008</a:t>
            </a:r>
            <a:r>
              <a:rPr lang="zh-CN" altLang="zh-CN" dirty="0"/>
              <a:t>年以后，这一比率出现轻微</a:t>
            </a:r>
            <a:r>
              <a:rPr lang="zh-CN" altLang="zh-CN" dirty="0" smtClean="0"/>
              <a:t>下降</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25</a:t>
            </a:fld>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a:p>
        </p:txBody>
      </p:sp>
      <p:sp>
        <p:nvSpPr>
          <p:cNvPr id="3" name="Content Placeholder 2"/>
          <p:cNvSpPr>
            <a:spLocks noGrp="1"/>
          </p:cNvSpPr>
          <p:nvPr>
            <p:ph idx="1"/>
          </p:nvPr>
        </p:nvSpPr>
        <p:spPr/>
        <p:txBody>
          <a:bodyPr/>
          <a:lstStyle/>
          <a:p>
            <a:pPr lvl="1">
              <a:lnSpc>
                <a:spcPct val="90000"/>
              </a:lnSpc>
            </a:pPr>
            <a:r>
              <a:rPr lang="zh-CN" altLang="zh-CN" dirty="0"/>
              <a:t>商家增加了防欺诈的</a:t>
            </a:r>
            <a:r>
              <a:rPr lang="zh-CN" altLang="zh-CN" dirty="0" smtClean="0"/>
              <a:t>措施</a:t>
            </a:r>
            <a:r>
              <a:rPr lang="en-US" dirty="0" smtClean="0"/>
              <a:t> </a:t>
            </a:r>
          </a:p>
          <a:p>
            <a:pPr lvl="2">
              <a:lnSpc>
                <a:spcPct val="90000"/>
              </a:lnSpc>
            </a:pPr>
            <a:r>
              <a:rPr lang="zh-CN" altLang="zh-CN" dirty="0"/>
              <a:t>使用欺诈评分服务对个人实时交易提供风险</a:t>
            </a:r>
            <a:r>
              <a:rPr lang="zh-CN" altLang="zh-CN" dirty="0" smtClean="0"/>
              <a:t>评级</a:t>
            </a:r>
            <a:endParaRPr lang="en-US" dirty="0" smtClean="0"/>
          </a:p>
          <a:p>
            <a:pPr lvl="2">
              <a:lnSpc>
                <a:spcPct val="90000"/>
              </a:lnSpc>
            </a:pPr>
            <a:r>
              <a:rPr lang="zh-CN" altLang="zh-CN" dirty="0"/>
              <a:t>只向信用卡账单地址</a:t>
            </a:r>
            <a:r>
              <a:rPr lang="zh-CN" altLang="zh-CN" dirty="0" smtClean="0"/>
              <a:t>送货</a:t>
            </a:r>
            <a:endParaRPr lang="en-US" dirty="0" smtClean="0"/>
          </a:p>
          <a:p>
            <a:pPr lvl="2">
              <a:lnSpc>
                <a:spcPct val="90000"/>
              </a:lnSpc>
            </a:pPr>
            <a:r>
              <a:rPr lang="zh-CN" altLang="zh-CN" dirty="0"/>
              <a:t>对无卡交易要求卡验证</a:t>
            </a:r>
            <a:r>
              <a:rPr lang="zh-CN" altLang="zh-CN" dirty="0" smtClean="0"/>
              <a:t>码</a:t>
            </a:r>
            <a:endParaRPr lang="en-US" dirty="0" smtClean="0"/>
          </a:p>
          <a:p>
            <a:pPr lvl="1">
              <a:lnSpc>
                <a:spcPct val="90000"/>
              </a:lnSpc>
            </a:pPr>
            <a:r>
              <a:rPr lang="en-US" b="1" dirty="0" smtClean="0"/>
              <a:t>CVN</a:t>
            </a:r>
          </a:p>
          <a:p>
            <a:pPr lvl="2">
              <a:lnSpc>
                <a:spcPct val="90000"/>
              </a:lnSpc>
            </a:pPr>
            <a:r>
              <a:rPr lang="zh-CN" altLang="zh-CN" dirty="0"/>
              <a:t>印在信用卡</a:t>
            </a:r>
            <a:r>
              <a:rPr lang="zh-CN" altLang="zh-CN" dirty="0" smtClean="0"/>
              <a:t>上</a:t>
            </a:r>
            <a:r>
              <a:rPr lang="zh-CN" altLang="en-US" dirty="0" smtClean="0"/>
              <a:t>的</a:t>
            </a:r>
            <a:r>
              <a:rPr lang="en-US" altLang="zh-CN" dirty="0" smtClean="0"/>
              <a:t>3</a:t>
            </a:r>
            <a:r>
              <a:rPr lang="zh-CN" altLang="zh-CN" dirty="0"/>
              <a:t>或</a:t>
            </a:r>
            <a:r>
              <a:rPr lang="en-US" altLang="zh-CN" dirty="0"/>
              <a:t>4</a:t>
            </a:r>
            <a:r>
              <a:rPr lang="zh-CN" altLang="zh-CN" dirty="0"/>
              <a:t>位</a:t>
            </a:r>
            <a:r>
              <a:rPr lang="zh-CN" altLang="zh-CN" dirty="0" smtClean="0"/>
              <a:t>数字</a:t>
            </a:r>
            <a:endParaRPr lang="en-US" dirty="0" smtClean="0"/>
          </a:p>
          <a:p>
            <a:pPr lvl="2">
              <a:lnSpc>
                <a:spcPct val="90000"/>
              </a:lnSpc>
            </a:pPr>
            <a:r>
              <a:rPr lang="zh-CN" altLang="zh-CN" dirty="0"/>
              <a:t>并没有编码到信用卡的磁条</a:t>
            </a:r>
            <a:r>
              <a:rPr lang="zh-CN" altLang="zh-CN" dirty="0" smtClean="0"/>
              <a:t>内</a:t>
            </a:r>
            <a:endParaRPr lang="en-US" dirty="0" smtClean="0"/>
          </a:p>
          <a:p>
            <a:endParaRPr lang="en-US" dirty="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26</a:t>
            </a:fld>
            <a:endParaRPr lang="en-US" dirty="0"/>
          </a:p>
        </p:txBody>
      </p:sp>
    </p:spTree>
    <p:extLst>
      <p:ext uri="{BB962C8B-B14F-4D97-AF65-F5344CB8AC3E}">
        <p14:creationId xmlns:p14="http://schemas.microsoft.com/office/powerpoint/2010/main" val="29533135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9E83000-27FB-427C-871E-95FFAA56FAED}" type="slidenum">
              <a:rPr lang="en-US" smtClean="0"/>
              <a:pPr/>
              <a:t>27</a:t>
            </a:fld>
            <a:endParaRPr lang="en-US" dirty="0" smtClean="0"/>
          </a:p>
        </p:txBody>
      </p:sp>
      <p:sp>
        <p:nvSpPr>
          <p:cNvPr id="23556" name="Rectangle 9"/>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smtClean="0"/>
          </a:p>
        </p:txBody>
      </p:sp>
      <p:sp>
        <p:nvSpPr>
          <p:cNvPr id="23557" name="Rectangle 10"/>
          <p:cNvSpPr>
            <a:spLocks noGrp="1" noChangeArrowheads="1"/>
          </p:cNvSpPr>
          <p:nvPr>
            <p:ph type="body" idx="4294967295"/>
          </p:nvPr>
        </p:nvSpPr>
        <p:spPr/>
        <p:txBody>
          <a:bodyPr/>
          <a:lstStyle/>
          <a:p>
            <a:pPr>
              <a:lnSpc>
                <a:spcPct val="90000"/>
              </a:lnSpc>
            </a:pPr>
            <a:r>
              <a:rPr lang="zh-CN" altLang="zh-CN" b="1" dirty="0"/>
              <a:t>处理支付卡</a:t>
            </a:r>
            <a:r>
              <a:rPr lang="zh-CN" altLang="zh-CN" b="1" dirty="0" smtClean="0"/>
              <a:t>交易</a:t>
            </a:r>
            <a:endParaRPr lang="en-US" dirty="0" smtClean="0"/>
          </a:p>
          <a:p>
            <a:pPr lvl="1">
              <a:lnSpc>
                <a:spcPct val="90000"/>
              </a:lnSpc>
            </a:pPr>
            <a:r>
              <a:rPr lang="zh-CN" altLang="zh-CN" dirty="0"/>
              <a:t>大多数在线</a:t>
            </a:r>
            <a:r>
              <a:rPr lang="zh-CN" altLang="zh-CN" dirty="0" smtClean="0"/>
              <a:t>商家有</a:t>
            </a:r>
            <a:r>
              <a:rPr lang="zh-CN" altLang="en-US" dirty="0" smtClean="0"/>
              <a:t>内部系统来</a:t>
            </a:r>
            <a:r>
              <a:rPr lang="en-US" dirty="0" smtClean="0"/>
              <a:t>:</a:t>
            </a:r>
          </a:p>
          <a:p>
            <a:pPr lvl="2">
              <a:lnSpc>
                <a:spcPct val="90000"/>
              </a:lnSpc>
            </a:pPr>
            <a:r>
              <a:rPr lang="zh-CN" altLang="en-US" dirty="0" smtClean="0"/>
              <a:t>处理封闭系统和开放系统</a:t>
            </a:r>
            <a:endParaRPr lang="en-US" dirty="0" smtClean="0"/>
          </a:p>
          <a:p>
            <a:pPr lvl="1">
              <a:lnSpc>
                <a:spcPct val="90000"/>
              </a:lnSpc>
            </a:pPr>
            <a:r>
              <a:rPr lang="zh-CN" altLang="zh-CN" dirty="0"/>
              <a:t>有些在线商家接受从客户的支票帐户直接扣</a:t>
            </a:r>
            <a:r>
              <a:rPr lang="zh-CN" altLang="zh-CN" dirty="0" smtClean="0"/>
              <a:t>款</a:t>
            </a:r>
            <a:endParaRPr lang="en-US" dirty="0" smtClean="0"/>
          </a:p>
          <a:p>
            <a:pPr lvl="2">
              <a:lnSpc>
                <a:spcPct val="90000"/>
              </a:lnSpc>
            </a:pPr>
            <a:r>
              <a:rPr lang="zh-CN" altLang="zh-CN" dirty="0"/>
              <a:t>自动清算</a:t>
            </a:r>
            <a:r>
              <a:rPr lang="zh-CN" altLang="zh-CN" dirty="0" smtClean="0"/>
              <a:t>所</a:t>
            </a:r>
            <a:r>
              <a:rPr lang="en-US" b="1" dirty="0" smtClean="0"/>
              <a:t> (ACH):</a:t>
            </a:r>
            <a:r>
              <a:rPr lang="zh-CN" altLang="zh-CN" dirty="0"/>
              <a:t>直接扣款</a:t>
            </a:r>
            <a:r>
              <a:rPr lang="zh-CN" altLang="zh-CN" dirty="0" smtClean="0"/>
              <a:t>交易</a:t>
            </a:r>
            <a:r>
              <a:rPr lang="zh-CN" altLang="en-US" dirty="0" smtClean="0"/>
              <a:t>中所涉及的银行网络</a:t>
            </a:r>
            <a:endParaRPr lang="en-US" dirty="0" smtClean="0"/>
          </a:p>
          <a:p>
            <a:pPr lvl="1">
              <a:lnSpc>
                <a:spcPct val="90000"/>
              </a:lnSpc>
            </a:pPr>
            <a:r>
              <a:rPr lang="zh-CN" altLang="en-US" dirty="0" smtClean="0"/>
              <a:t>业务规模考虑</a:t>
            </a:r>
            <a:endParaRPr lang="en-US" dirty="0" smtClean="0"/>
          </a:p>
          <a:p>
            <a:pPr lvl="2">
              <a:lnSpc>
                <a:spcPct val="90000"/>
              </a:lnSpc>
            </a:pPr>
            <a:r>
              <a:rPr lang="zh-CN" altLang="zh-CN" dirty="0"/>
              <a:t>大型网上</a:t>
            </a:r>
            <a:r>
              <a:rPr lang="zh-CN" altLang="zh-CN" dirty="0" smtClean="0"/>
              <a:t>企业</a:t>
            </a:r>
            <a:r>
              <a:rPr lang="en-US" dirty="0" smtClean="0"/>
              <a:t>: </a:t>
            </a:r>
            <a:r>
              <a:rPr lang="zh-CN" altLang="en-US" dirty="0" smtClean="0"/>
              <a:t>整个部门来建立和维护系统</a:t>
            </a:r>
            <a:endParaRPr lang="en-US" dirty="0" smtClean="0"/>
          </a:p>
          <a:p>
            <a:pPr lvl="2">
              <a:lnSpc>
                <a:spcPct val="90000"/>
              </a:lnSpc>
            </a:pPr>
            <a:r>
              <a:rPr lang="zh-CN" altLang="en-US" dirty="0" smtClean="0"/>
              <a:t>中等规模企业：</a:t>
            </a:r>
            <a:r>
              <a:rPr lang="zh-CN" altLang="zh-CN" dirty="0"/>
              <a:t>购买交易处理</a:t>
            </a:r>
            <a:r>
              <a:rPr lang="zh-CN" altLang="zh-CN" dirty="0" smtClean="0"/>
              <a:t>软件，</a:t>
            </a:r>
            <a:r>
              <a:rPr lang="zh-CN" altLang="zh-CN" dirty="0"/>
              <a:t>但必须雇一些熟练的员工来管理系统</a:t>
            </a:r>
            <a:endParaRPr lang="en-US" dirty="0" smtClean="0"/>
          </a:p>
          <a:p>
            <a:pPr lvl="2">
              <a:lnSpc>
                <a:spcPct val="90000"/>
              </a:lnSpc>
            </a:pPr>
            <a:r>
              <a:rPr lang="zh-CN" altLang="zh-CN" dirty="0"/>
              <a:t>小型网上</a:t>
            </a:r>
            <a:r>
              <a:rPr lang="zh-CN" altLang="zh-CN" dirty="0" smtClean="0"/>
              <a:t>企业</a:t>
            </a:r>
            <a:r>
              <a:rPr lang="zh-CN" altLang="en-US" dirty="0" smtClean="0"/>
              <a:t>：</a:t>
            </a:r>
            <a:r>
              <a:rPr lang="zh-CN" altLang="zh-CN" dirty="0"/>
              <a:t>依靠服务提供</a:t>
            </a:r>
            <a:r>
              <a:rPr lang="zh-CN" altLang="zh-CN" dirty="0" smtClean="0"/>
              <a:t>商</a:t>
            </a:r>
            <a:endParaRPr lang="en-US" dirty="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a:p>
        </p:txBody>
      </p:sp>
      <p:sp>
        <p:nvSpPr>
          <p:cNvPr id="3" name="Content Placeholder 2"/>
          <p:cNvSpPr>
            <a:spLocks noGrp="1"/>
          </p:cNvSpPr>
          <p:nvPr>
            <p:ph idx="1"/>
          </p:nvPr>
        </p:nvSpPr>
        <p:spPr/>
        <p:txBody>
          <a:bodyPr/>
          <a:lstStyle/>
          <a:p>
            <a:pPr lvl="1">
              <a:lnSpc>
                <a:spcPct val="90000"/>
              </a:lnSpc>
            </a:pPr>
            <a:r>
              <a:rPr lang="zh-CN" altLang="zh-CN" dirty="0"/>
              <a:t>支付处理服务提供商</a:t>
            </a:r>
            <a:r>
              <a:rPr lang="en-US" b="1" dirty="0" smtClean="0"/>
              <a:t>(</a:t>
            </a:r>
            <a:r>
              <a:rPr lang="zh-CN" altLang="en-US" b="1" dirty="0"/>
              <a:t>支付</a:t>
            </a:r>
            <a:r>
              <a:rPr lang="zh-CN" altLang="en-US" b="1" dirty="0" smtClean="0"/>
              <a:t>处理商</a:t>
            </a:r>
            <a:r>
              <a:rPr lang="en-US" b="1" dirty="0" smtClean="0"/>
              <a:t>)</a:t>
            </a:r>
          </a:p>
          <a:p>
            <a:pPr lvl="2">
              <a:lnSpc>
                <a:spcPct val="90000"/>
              </a:lnSpc>
            </a:pPr>
            <a:r>
              <a:rPr lang="zh-CN" altLang="en-US" dirty="0" smtClean="0"/>
              <a:t>提供支付卡处理的企业</a:t>
            </a:r>
            <a:endParaRPr lang="en-US" dirty="0" smtClean="0"/>
          </a:p>
          <a:p>
            <a:pPr lvl="1"/>
            <a:r>
              <a:rPr lang="zh-CN" altLang="zh-CN" dirty="0"/>
              <a:t>前台处理</a:t>
            </a:r>
            <a:r>
              <a:rPr lang="zh-CN" altLang="zh-CN" dirty="0" smtClean="0"/>
              <a:t>商</a:t>
            </a:r>
            <a:r>
              <a:rPr lang="en-US" b="1" dirty="0" smtClean="0"/>
              <a:t> (</a:t>
            </a:r>
            <a:r>
              <a:rPr lang="zh-CN" altLang="en-US" b="1" dirty="0" smtClean="0"/>
              <a:t>支付网关</a:t>
            </a:r>
            <a:r>
              <a:rPr lang="en-US" b="1" dirty="0" smtClean="0"/>
              <a:t>)</a:t>
            </a:r>
            <a:r>
              <a:rPr lang="en-US" dirty="0" smtClean="0"/>
              <a:t>: </a:t>
            </a:r>
          </a:p>
          <a:p>
            <a:pPr lvl="2"/>
            <a:r>
              <a:rPr lang="zh-CN" altLang="zh-CN" dirty="0"/>
              <a:t>获得交易</a:t>
            </a:r>
            <a:r>
              <a:rPr lang="zh-CN" altLang="zh-CN" dirty="0" smtClean="0"/>
              <a:t>授权</a:t>
            </a:r>
            <a:endParaRPr lang="en-US" dirty="0" smtClean="0"/>
          </a:p>
          <a:p>
            <a:pPr lvl="2"/>
            <a:r>
              <a:rPr lang="zh-CN" altLang="zh-CN" dirty="0" smtClean="0"/>
              <a:t>存储批准</a:t>
            </a:r>
            <a:r>
              <a:rPr lang="zh-CN" altLang="zh-CN" dirty="0"/>
              <a:t>或拒绝</a:t>
            </a:r>
            <a:r>
              <a:rPr lang="zh-CN" altLang="zh-CN" dirty="0" smtClean="0"/>
              <a:t>交易的记录</a:t>
            </a:r>
            <a:endParaRPr lang="en-US" dirty="0" smtClean="0"/>
          </a:p>
          <a:p>
            <a:pPr lvl="1"/>
            <a:r>
              <a:rPr lang="zh-CN" altLang="zh-CN" dirty="0" smtClean="0"/>
              <a:t>后台处理商</a:t>
            </a:r>
            <a:r>
              <a:rPr lang="en-US" dirty="0" smtClean="0"/>
              <a:t>:</a:t>
            </a:r>
            <a:r>
              <a:rPr lang="zh-CN" altLang="zh-CN" dirty="0"/>
              <a:t>接过来自前台处理商的</a:t>
            </a:r>
            <a:r>
              <a:rPr lang="zh-CN" altLang="zh-CN" dirty="0" smtClean="0"/>
              <a:t>交易</a:t>
            </a:r>
            <a:r>
              <a:rPr lang="zh-CN" altLang="en-US" dirty="0" smtClean="0"/>
              <a:t>和协调信息流</a:t>
            </a:r>
            <a:r>
              <a:rPr lang="en-US" dirty="0" smtClean="0"/>
              <a:t> </a:t>
            </a:r>
          </a:p>
          <a:p>
            <a:pPr lvl="2"/>
            <a:r>
              <a:rPr lang="zh-CN" altLang="zh-CN" dirty="0"/>
              <a:t>处理扣款以及通过交换网络、收单行、发卡行以及自动清算所传输的任何其他调节</a:t>
            </a:r>
            <a:r>
              <a:rPr lang="zh-CN" altLang="zh-CN" dirty="0" smtClean="0"/>
              <a:t>项</a:t>
            </a:r>
            <a:endParaRPr lang="en-US" dirty="0" smtClean="0"/>
          </a:p>
          <a:p>
            <a:pPr lvl="1"/>
            <a:endParaRPr lang="en-US" dirty="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28</a:t>
            </a:fld>
            <a:endParaRPr lang="en-US" dirty="0"/>
          </a:p>
        </p:txBody>
      </p:sp>
    </p:spTree>
    <p:extLst>
      <p:ext uri="{BB962C8B-B14F-4D97-AF65-F5344CB8AC3E}">
        <p14:creationId xmlns:p14="http://schemas.microsoft.com/office/powerpoint/2010/main" val="239322675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title" idx="4294967295"/>
          </p:nvPr>
        </p:nvSpPr>
        <p:spPr/>
        <p:txBody>
          <a:bodyPr/>
          <a:lstStyle/>
          <a:p>
            <a:r>
              <a:rPr lang="en-US" altLang="zh-CN" dirty="0" smtClean="0"/>
              <a:t>9.2.2  </a:t>
            </a:r>
            <a:r>
              <a:rPr lang="zh-CN" altLang="zh-CN" dirty="0" smtClean="0"/>
              <a:t>支付</a:t>
            </a:r>
            <a:r>
              <a:rPr lang="zh-CN" altLang="zh-CN" dirty="0"/>
              <a:t>接受和处理</a:t>
            </a:r>
            <a:r>
              <a:rPr lang="zh-CN" altLang="en-US" dirty="0"/>
              <a:t>（续）</a:t>
            </a:r>
            <a:endParaRPr lang="en-US" dirty="0" smtClean="0"/>
          </a:p>
        </p:txBody>
      </p:sp>
      <p:sp>
        <p:nvSpPr>
          <p:cNvPr id="24579" name="Rectangle 8"/>
          <p:cNvSpPr>
            <a:spLocks noGrp="1" noChangeArrowheads="1"/>
          </p:cNvSpPr>
          <p:nvPr>
            <p:ph type="body" idx="4294967295"/>
          </p:nvPr>
        </p:nvSpPr>
        <p:spPr/>
        <p:txBody>
          <a:bodyPr/>
          <a:lstStyle/>
          <a:p>
            <a:pPr lvl="1"/>
            <a:r>
              <a:rPr lang="zh-CN" altLang="en-US" dirty="0"/>
              <a:t>支付处理</a:t>
            </a:r>
            <a:r>
              <a:rPr lang="zh-CN" altLang="en-US" dirty="0" smtClean="0"/>
              <a:t>商</a:t>
            </a:r>
            <a:r>
              <a:rPr lang="en-US" dirty="0" smtClean="0"/>
              <a:t>:</a:t>
            </a:r>
          </a:p>
          <a:p>
            <a:pPr lvl="2"/>
            <a:r>
              <a:rPr lang="en-US" dirty="0" smtClean="0"/>
              <a:t>IPPay, Authorize.Net, Global Payments, </a:t>
            </a:r>
            <a:r>
              <a:rPr lang="zh-CN" altLang="en-US" dirty="0" smtClean="0"/>
              <a:t>以及</a:t>
            </a:r>
            <a:r>
              <a:rPr lang="en-US" dirty="0" smtClean="0"/>
              <a:t> FirstData</a:t>
            </a:r>
          </a:p>
          <a:p>
            <a:pPr lvl="1"/>
            <a:r>
              <a:rPr lang="zh-CN" altLang="en-US" dirty="0" smtClean="0"/>
              <a:t>特殊支付处理服务</a:t>
            </a:r>
            <a:r>
              <a:rPr lang="en-US" dirty="0" smtClean="0"/>
              <a:t>:</a:t>
            </a:r>
          </a:p>
          <a:p>
            <a:pPr lvl="2"/>
            <a:r>
              <a:rPr lang="zh-CN" altLang="zh-CN" dirty="0"/>
              <a:t>数字河（</a:t>
            </a:r>
            <a:r>
              <a:rPr lang="en-US" altLang="zh-CN" dirty="0"/>
              <a:t>Digital River</a:t>
            </a:r>
            <a:r>
              <a:rPr lang="zh-CN" altLang="zh-CN" dirty="0"/>
              <a:t>）的“</a:t>
            </a:r>
            <a:r>
              <a:rPr lang="en-US" altLang="zh-CN" dirty="0"/>
              <a:t>share</a:t>
            </a:r>
            <a:r>
              <a:rPr lang="zh-CN" altLang="zh-CN" baseline="30000" dirty="0"/>
              <a:t>﹡</a:t>
            </a:r>
            <a:r>
              <a:rPr lang="en-US" altLang="zh-CN" dirty="0"/>
              <a:t>it</a:t>
            </a:r>
            <a:r>
              <a:rPr lang="zh-CN" altLang="zh-CN" dirty="0"/>
              <a:t>”服务</a:t>
            </a:r>
            <a:endParaRPr lang="en-US" dirty="0" smtClean="0"/>
          </a:p>
          <a:p>
            <a:pPr lvl="1"/>
            <a:r>
              <a:rPr lang="zh-CN" altLang="en-US" dirty="0"/>
              <a:t>第三方</a:t>
            </a:r>
            <a:r>
              <a:rPr lang="zh-CN" altLang="zh-CN" dirty="0" smtClean="0"/>
              <a:t>支付</a:t>
            </a:r>
            <a:r>
              <a:rPr lang="zh-CN" altLang="zh-CN" dirty="0"/>
              <a:t>处理</a:t>
            </a:r>
            <a:r>
              <a:rPr lang="zh-CN" altLang="zh-CN" dirty="0" smtClean="0"/>
              <a:t>商</a:t>
            </a:r>
            <a:r>
              <a:rPr lang="zh-CN" altLang="en-US" dirty="0" smtClean="0"/>
              <a:t>对客户而言是透明的</a:t>
            </a:r>
            <a:endParaRPr lang="en-US" dirty="0" smtClean="0"/>
          </a:p>
          <a:p>
            <a:pPr lvl="2"/>
            <a:r>
              <a:rPr lang="zh-CN" altLang="zh-CN" dirty="0"/>
              <a:t>知名公司</a:t>
            </a:r>
            <a:r>
              <a:rPr lang="zh-CN" altLang="zh-CN" dirty="0" smtClean="0"/>
              <a:t>够</a:t>
            </a:r>
            <a:r>
              <a:rPr lang="zh-CN" altLang="zh-CN" dirty="0"/>
              <a:t>给顾客一种</a:t>
            </a:r>
            <a:r>
              <a:rPr lang="zh-CN" altLang="zh-CN" dirty="0" smtClean="0"/>
              <a:t>安全</a:t>
            </a:r>
            <a:r>
              <a:rPr lang="zh-CN" altLang="en-US" dirty="0" smtClean="0"/>
              <a:t>感</a:t>
            </a:r>
            <a:endParaRPr lang="en-US" dirty="0" smtClean="0"/>
          </a:p>
        </p:txBody>
      </p:sp>
      <p:sp>
        <p:nvSpPr>
          <p:cNvPr id="2458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A01EED1-AFEC-49FE-BAC1-E2A92BAA6846}" type="slidenum">
              <a:rPr lang="en-US" smtClean="0"/>
              <a:pPr/>
              <a:t>29</a:t>
            </a:fld>
            <a:endParaRPr lang="en-US"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DFAD4E2-30A8-4583-A59F-029BA3DA367F}" type="slidenum">
              <a:rPr lang="en-US" smtClean="0"/>
              <a:pPr/>
              <a:t>3</a:t>
            </a:fld>
            <a:endParaRPr lang="en-US" dirty="0" smtClean="0"/>
          </a:p>
        </p:txBody>
      </p:sp>
      <p:sp>
        <p:nvSpPr>
          <p:cNvPr id="5124" name="Rectangle 7"/>
          <p:cNvSpPr>
            <a:spLocks noGrp="1" noChangeArrowheads="1"/>
          </p:cNvSpPr>
          <p:nvPr>
            <p:ph type="title" idx="4294967295"/>
          </p:nvPr>
        </p:nvSpPr>
        <p:spPr/>
        <p:txBody>
          <a:bodyPr/>
          <a:lstStyle/>
          <a:p>
            <a:r>
              <a:rPr lang="en-US" altLang="zh-CN" dirty="0" smtClean="0"/>
              <a:t>9.1  </a:t>
            </a:r>
            <a:r>
              <a:rPr lang="zh-CN" altLang="en-US" dirty="0" smtClean="0"/>
              <a:t>网上</a:t>
            </a:r>
            <a:r>
              <a:rPr lang="zh-CN" altLang="zh-CN" dirty="0" smtClean="0"/>
              <a:t>支付</a:t>
            </a:r>
            <a:r>
              <a:rPr lang="zh-CN" altLang="zh-CN" dirty="0"/>
              <a:t>基础</a:t>
            </a:r>
          </a:p>
        </p:txBody>
      </p:sp>
      <p:sp>
        <p:nvSpPr>
          <p:cNvPr id="5125" name="Rectangle 8"/>
          <p:cNvSpPr>
            <a:spLocks noGrp="1" noChangeArrowheads="1"/>
          </p:cNvSpPr>
          <p:nvPr>
            <p:ph type="body" idx="4294967295"/>
          </p:nvPr>
        </p:nvSpPr>
        <p:spPr/>
        <p:txBody>
          <a:bodyPr/>
          <a:lstStyle/>
          <a:p>
            <a:r>
              <a:rPr lang="zh-CN" altLang="en-US" dirty="0"/>
              <a:t>网上</a:t>
            </a:r>
            <a:r>
              <a:rPr lang="zh-CN" altLang="en-US" dirty="0" smtClean="0"/>
              <a:t>支付</a:t>
            </a:r>
            <a:endParaRPr lang="en-US" dirty="0" smtClean="0"/>
          </a:p>
          <a:p>
            <a:pPr lvl="1"/>
            <a:r>
              <a:rPr lang="zh-CN" altLang="en-US" dirty="0" smtClean="0"/>
              <a:t>是</a:t>
            </a:r>
            <a:r>
              <a:rPr lang="zh-CN" altLang="zh-CN" dirty="0" smtClean="0"/>
              <a:t>电子商务</a:t>
            </a:r>
            <a:r>
              <a:rPr lang="zh-CN" altLang="zh-CN" dirty="0"/>
              <a:t>网站的一项重要</a:t>
            </a:r>
            <a:r>
              <a:rPr lang="zh-CN" altLang="zh-CN" dirty="0" smtClean="0"/>
              <a:t>功能</a:t>
            </a:r>
            <a:endParaRPr lang="en-US" dirty="0" smtClean="0"/>
          </a:p>
          <a:p>
            <a:pPr lvl="1"/>
            <a:r>
              <a:rPr lang="zh-CN" altLang="en-US" dirty="0"/>
              <a:t>有多种在线支付可供</a:t>
            </a:r>
            <a:r>
              <a:rPr lang="zh-CN" altLang="en-US" dirty="0" smtClean="0"/>
              <a:t>选择</a:t>
            </a:r>
            <a:endParaRPr lang="en-US" dirty="0" smtClean="0"/>
          </a:p>
          <a:p>
            <a:pPr lvl="2"/>
            <a:r>
              <a:rPr lang="zh-CN" altLang="zh-CN" dirty="0"/>
              <a:t>这些网上支付方式在规模和处理流程上都有很大</a:t>
            </a:r>
            <a:r>
              <a:rPr lang="zh-CN" altLang="zh-CN" dirty="0" smtClean="0"/>
              <a:t>差异</a:t>
            </a:r>
            <a:endParaRPr lang="en-US" dirty="0" smtClean="0"/>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C6CB883-652B-4E66-829C-F2DACD885F00}" type="slidenum">
              <a:rPr lang="en-US" smtClean="0"/>
              <a:pPr/>
              <a:t>30</a:t>
            </a:fld>
            <a:endParaRPr lang="en-US" dirty="0" smtClean="0"/>
          </a:p>
        </p:txBody>
      </p:sp>
      <p:sp>
        <p:nvSpPr>
          <p:cNvPr id="27652" name="Rectangle 7"/>
          <p:cNvSpPr>
            <a:spLocks noGrp="1" noChangeArrowheads="1"/>
          </p:cNvSpPr>
          <p:nvPr>
            <p:ph type="title" idx="4294967295"/>
          </p:nvPr>
        </p:nvSpPr>
        <p:spPr/>
        <p:txBody>
          <a:bodyPr/>
          <a:lstStyle/>
          <a:p>
            <a:r>
              <a:rPr lang="en-US" altLang="zh-CN" dirty="0" smtClean="0"/>
              <a:t>9.3  </a:t>
            </a:r>
            <a:r>
              <a:rPr lang="zh-CN" altLang="en-US" dirty="0" smtClean="0"/>
              <a:t>电子现金</a:t>
            </a:r>
            <a:endParaRPr lang="en-US" dirty="0" smtClean="0"/>
          </a:p>
        </p:txBody>
      </p:sp>
      <p:sp>
        <p:nvSpPr>
          <p:cNvPr id="27653" name="Rectangle 8"/>
          <p:cNvSpPr>
            <a:spLocks noGrp="1" noChangeArrowheads="1"/>
          </p:cNvSpPr>
          <p:nvPr>
            <p:ph type="body" idx="4294967295"/>
          </p:nvPr>
        </p:nvSpPr>
        <p:spPr/>
        <p:txBody>
          <a:bodyPr/>
          <a:lstStyle/>
          <a:p>
            <a:pPr>
              <a:lnSpc>
                <a:spcPct val="90000"/>
              </a:lnSpc>
            </a:pPr>
            <a:r>
              <a:rPr lang="zh-CN" altLang="en-US" b="1" dirty="0" smtClean="0"/>
              <a:t>电子现金</a:t>
            </a:r>
            <a:r>
              <a:rPr lang="en-US" dirty="0" smtClean="0"/>
              <a:t> (e-cash, </a:t>
            </a:r>
            <a:r>
              <a:rPr lang="zh-CN" altLang="en-US" dirty="0"/>
              <a:t>数字</a:t>
            </a:r>
            <a:r>
              <a:rPr lang="zh-CN" altLang="en-US" dirty="0" smtClean="0"/>
              <a:t>现金</a:t>
            </a:r>
            <a:r>
              <a:rPr lang="en-US" dirty="0" smtClean="0"/>
              <a:t>)</a:t>
            </a:r>
          </a:p>
          <a:p>
            <a:pPr lvl="1">
              <a:lnSpc>
                <a:spcPct val="90000"/>
              </a:lnSpc>
            </a:pPr>
            <a:r>
              <a:rPr lang="zh-CN" altLang="zh-CN" dirty="0"/>
              <a:t>通指由私有实体（非政府）建立的各种非纸币或硬币的价值存储与</a:t>
            </a:r>
            <a:r>
              <a:rPr lang="zh-CN" altLang="zh-CN" dirty="0" smtClean="0"/>
              <a:t>交换系统</a:t>
            </a:r>
            <a:endParaRPr lang="en-US" dirty="0" smtClean="0"/>
          </a:p>
          <a:p>
            <a:pPr lvl="2">
              <a:lnSpc>
                <a:spcPct val="90000"/>
              </a:lnSpc>
            </a:pPr>
            <a:r>
              <a:rPr lang="zh-CN" altLang="en-US" dirty="0" smtClean="0"/>
              <a:t>不使用纸币或硬币</a:t>
            </a:r>
            <a:endParaRPr lang="en-US" dirty="0" smtClean="0"/>
          </a:p>
          <a:p>
            <a:pPr lvl="2">
              <a:lnSpc>
                <a:spcPct val="90000"/>
              </a:lnSpc>
            </a:pPr>
            <a:r>
              <a:rPr lang="zh-CN" altLang="zh-CN" dirty="0"/>
              <a:t>可以替代政府发行的</a:t>
            </a:r>
            <a:r>
              <a:rPr lang="zh-CN" altLang="zh-CN" dirty="0" smtClean="0"/>
              <a:t>货币</a:t>
            </a:r>
            <a:endParaRPr lang="en-US" dirty="0" smtClean="0"/>
          </a:p>
          <a:p>
            <a:pPr>
              <a:lnSpc>
                <a:spcPct val="90000"/>
              </a:lnSpc>
            </a:pPr>
            <a:r>
              <a:rPr lang="zh-CN" altLang="en-US" dirty="0" smtClean="0"/>
              <a:t>潜在市场</a:t>
            </a:r>
            <a:endParaRPr lang="en-US" dirty="0" smtClean="0"/>
          </a:p>
          <a:p>
            <a:pPr lvl="1">
              <a:lnSpc>
                <a:spcPct val="90000"/>
              </a:lnSpc>
            </a:pPr>
            <a:r>
              <a:rPr lang="zh-CN" altLang="zh-CN" dirty="0"/>
              <a:t>采购额不到</a:t>
            </a:r>
            <a:r>
              <a:rPr lang="en-US" altLang="zh-CN" dirty="0"/>
              <a:t>10</a:t>
            </a:r>
            <a:r>
              <a:rPr lang="zh-CN" altLang="zh-CN" dirty="0"/>
              <a:t>美元的市场</a:t>
            </a:r>
            <a:r>
              <a:rPr lang="zh-CN" altLang="zh-CN" dirty="0" smtClean="0"/>
              <a:t>上</a:t>
            </a:r>
            <a:endParaRPr lang="en-US" dirty="0" smtClean="0"/>
          </a:p>
          <a:p>
            <a:pPr lvl="1">
              <a:lnSpc>
                <a:spcPct val="90000"/>
              </a:lnSpc>
            </a:pPr>
            <a:r>
              <a:rPr lang="zh-CN" altLang="zh-CN" dirty="0"/>
              <a:t>世界各地大部分人没有</a:t>
            </a:r>
            <a:r>
              <a:rPr lang="zh-CN" altLang="zh-CN" dirty="0" smtClean="0"/>
              <a:t>信用卡</a:t>
            </a:r>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title" idx="4294967295"/>
          </p:nvPr>
        </p:nvSpPr>
        <p:spPr/>
        <p:txBody>
          <a:bodyPr/>
          <a:lstStyle/>
          <a:p>
            <a:r>
              <a:rPr lang="en-US" altLang="zh-CN" dirty="0" smtClean="0"/>
              <a:t>9.3.1  </a:t>
            </a:r>
            <a:r>
              <a:rPr lang="zh-CN" altLang="zh-CN" dirty="0" smtClean="0"/>
              <a:t>电子</a:t>
            </a:r>
            <a:r>
              <a:rPr lang="zh-CN" altLang="zh-CN" dirty="0"/>
              <a:t>现金的隐私和安全</a:t>
            </a:r>
          </a:p>
        </p:txBody>
      </p:sp>
      <p:sp>
        <p:nvSpPr>
          <p:cNvPr id="33795" name="Rectangle 8"/>
          <p:cNvSpPr>
            <a:spLocks noGrp="1" noChangeArrowheads="1"/>
          </p:cNvSpPr>
          <p:nvPr>
            <p:ph type="body" idx="4294967295"/>
          </p:nvPr>
        </p:nvSpPr>
        <p:spPr>
          <a:xfrm>
            <a:off x="457200" y="1219200"/>
            <a:ext cx="8229600" cy="4525963"/>
          </a:xfrm>
        </p:spPr>
        <p:txBody>
          <a:bodyPr/>
          <a:lstStyle/>
          <a:p>
            <a:r>
              <a:rPr lang="zh-CN" altLang="en-US" dirty="0" smtClean="0"/>
              <a:t>对</a:t>
            </a:r>
            <a:r>
              <a:rPr lang="zh-CN" altLang="zh-CN" dirty="0" smtClean="0"/>
              <a:t>电子支付</a:t>
            </a:r>
            <a:r>
              <a:rPr lang="zh-CN" altLang="en-US" dirty="0" smtClean="0"/>
              <a:t>方法的</a:t>
            </a:r>
            <a:r>
              <a:rPr lang="zh-CN" altLang="zh-CN" dirty="0" smtClean="0"/>
              <a:t>担心</a:t>
            </a:r>
            <a:endParaRPr lang="en-US" dirty="0" smtClean="0"/>
          </a:p>
          <a:p>
            <a:pPr lvl="1"/>
            <a:r>
              <a:rPr lang="zh-CN" altLang="zh-CN" dirty="0"/>
              <a:t>隐私和安全、独立、便携和方便</a:t>
            </a:r>
            <a:endParaRPr lang="en-US" dirty="0" smtClean="0"/>
          </a:p>
          <a:p>
            <a:pPr lvl="1"/>
            <a:r>
              <a:rPr lang="zh-CN" altLang="zh-CN" dirty="0"/>
              <a:t>隐私和</a:t>
            </a:r>
            <a:r>
              <a:rPr lang="zh-CN" altLang="zh-CN" dirty="0" smtClean="0"/>
              <a:t>安全</a:t>
            </a:r>
            <a:r>
              <a:rPr lang="en-US" dirty="0" smtClean="0"/>
              <a:t>: </a:t>
            </a:r>
            <a:r>
              <a:rPr lang="zh-CN" altLang="en-US" dirty="0" smtClean="0"/>
              <a:t>对消费者最重要</a:t>
            </a:r>
            <a:endParaRPr lang="en-US" dirty="0" smtClean="0"/>
          </a:p>
          <a:p>
            <a:pPr lvl="2"/>
            <a:r>
              <a:rPr lang="zh-CN" altLang="zh-CN" dirty="0"/>
              <a:t>交易是否会受</a:t>
            </a:r>
            <a:r>
              <a:rPr lang="zh-CN" altLang="zh-CN" dirty="0" smtClean="0"/>
              <a:t>破坏</a:t>
            </a:r>
            <a:endParaRPr lang="en-US" dirty="0" smtClean="0"/>
          </a:p>
          <a:p>
            <a:pPr lvl="2"/>
            <a:r>
              <a:rPr lang="zh-CN" altLang="en-US" dirty="0" smtClean="0"/>
              <a:t>电子货币</a:t>
            </a:r>
            <a:r>
              <a:rPr lang="en-US" dirty="0" smtClean="0"/>
              <a:t>:</a:t>
            </a:r>
            <a:r>
              <a:rPr lang="zh-CN" altLang="zh-CN" dirty="0"/>
              <a:t>被复制、重用或</a:t>
            </a:r>
            <a:r>
              <a:rPr lang="zh-CN" altLang="zh-CN" dirty="0" smtClean="0"/>
              <a:t>伪造</a:t>
            </a:r>
            <a:endParaRPr lang="en-US" dirty="0" smtClean="0"/>
          </a:p>
          <a:p>
            <a:r>
              <a:rPr lang="zh-CN" altLang="en-US" dirty="0" smtClean="0"/>
              <a:t>电子现金的</a:t>
            </a:r>
            <a:r>
              <a:rPr lang="zh-CN" altLang="zh-CN" dirty="0" smtClean="0"/>
              <a:t>重要特征</a:t>
            </a:r>
            <a:endParaRPr lang="en-US" dirty="0" smtClean="0"/>
          </a:p>
          <a:p>
            <a:pPr lvl="1"/>
            <a:r>
              <a:rPr lang="zh-CN" altLang="zh-CN" dirty="0"/>
              <a:t>只能消费一</a:t>
            </a:r>
            <a:r>
              <a:rPr lang="zh-CN" altLang="zh-CN" dirty="0" smtClean="0"/>
              <a:t>次</a:t>
            </a:r>
            <a:endParaRPr lang="en-US" dirty="0" smtClean="0"/>
          </a:p>
          <a:p>
            <a:pPr lvl="1"/>
            <a:r>
              <a:rPr lang="zh-CN" altLang="zh-CN" dirty="0" smtClean="0"/>
              <a:t>匿名</a:t>
            </a:r>
            <a:r>
              <a:rPr lang="zh-CN" altLang="en-US" dirty="0" smtClean="0"/>
              <a:t>使用</a:t>
            </a:r>
            <a:endParaRPr lang="en-US" dirty="0" smtClean="0"/>
          </a:p>
          <a:p>
            <a:pPr lvl="2"/>
            <a:r>
              <a:rPr lang="zh-CN" altLang="zh-CN" dirty="0" smtClean="0"/>
              <a:t>匿名</a:t>
            </a:r>
            <a:r>
              <a:rPr lang="zh-CN" altLang="en-US" dirty="0" smtClean="0"/>
              <a:t>电子现金</a:t>
            </a:r>
            <a:r>
              <a:rPr lang="en-US" dirty="0" smtClean="0"/>
              <a:t>:</a:t>
            </a:r>
            <a:r>
              <a:rPr lang="zh-CN" altLang="zh-CN" dirty="0"/>
              <a:t>不能对花费它的人进行</a:t>
            </a:r>
            <a:r>
              <a:rPr lang="zh-CN" altLang="zh-CN" dirty="0" smtClean="0"/>
              <a:t>追溯</a:t>
            </a:r>
            <a:endParaRPr lang="en-US" dirty="0" smtClean="0"/>
          </a:p>
          <a:p>
            <a:pPr lvl="1"/>
            <a:r>
              <a:rPr lang="zh-CN" altLang="zh-CN" dirty="0"/>
              <a:t>方便</a:t>
            </a:r>
            <a:r>
              <a:rPr lang="zh-CN" altLang="zh-CN" dirty="0" smtClean="0"/>
              <a:t>性</a:t>
            </a:r>
            <a:endParaRPr lang="en-US" dirty="0" smtClean="0"/>
          </a:p>
        </p:txBody>
      </p:sp>
      <p:sp>
        <p:nvSpPr>
          <p:cNvPr id="3379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803E535-ABDA-4F7E-947D-35BC66F8D0ED}" type="slidenum">
              <a:rPr lang="en-US" smtClean="0"/>
              <a:pPr/>
              <a:t>31</a:t>
            </a:fld>
            <a:endParaRPr lang="en-US" dirty="0"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82C26C5-8267-4C4E-B937-F4AE6EF022EB}" type="slidenum">
              <a:rPr lang="en-US" smtClean="0"/>
              <a:pPr/>
              <a:t>32</a:t>
            </a:fld>
            <a:endParaRPr lang="en-US" dirty="0" smtClean="0"/>
          </a:p>
        </p:txBody>
      </p:sp>
      <p:sp>
        <p:nvSpPr>
          <p:cNvPr id="34820" name="Rectangle 7"/>
          <p:cNvSpPr>
            <a:spLocks noGrp="1" noChangeArrowheads="1"/>
          </p:cNvSpPr>
          <p:nvPr>
            <p:ph type="title" idx="4294967295"/>
          </p:nvPr>
        </p:nvSpPr>
        <p:spPr/>
        <p:txBody>
          <a:bodyPr/>
          <a:lstStyle/>
          <a:p>
            <a:r>
              <a:rPr lang="en-US" altLang="zh-CN" dirty="0" smtClean="0"/>
              <a:t>9.3.2  </a:t>
            </a:r>
            <a:r>
              <a:rPr lang="zh-CN" altLang="zh-CN" dirty="0" smtClean="0"/>
              <a:t>持有</a:t>
            </a:r>
            <a:r>
              <a:rPr lang="zh-CN" altLang="zh-CN" dirty="0"/>
              <a:t>电子现金：在线和离线现金</a:t>
            </a:r>
          </a:p>
        </p:txBody>
      </p:sp>
      <p:sp>
        <p:nvSpPr>
          <p:cNvPr id="34821" name="Rectangle 8"/>
          <p:cNvSpPr>
            <a:spLocks noGrp="1" noChangeArrowheads="1"/>
          </p:cNvSpPr>
          <p:nvPr>
            <p:ph type="body" idx="4294967295"/>
          </p:nvPr>
        </p:nvSpPr>
        <p:spPr/>
        <p:txBody>
          <a:bodyPr/>
          <a:lstStyle/>
          <a:p>
            <a:r>
              <a:rPr lang="zh-CN" altLang="zh-CN" dirty="0" smtClean="0"/>
              <a:t>在线</a:t>
            </a:r>
            <a:r>
              <a:rPr lang="zh-CN" altLang="en-US" dirty="0" smtClean="0"/>
              <a:t>现金</a:t>
            </a:r>
            <a:r>
              <a:rPr lang="zh-CN" altLang="zh-CN" dirty="0" smtClean="0"/>
              <a:t>存贮</a:t>
            </a:r>
            <a:endParaRPr lang="en-US" dirty="0" smtClean="0"/>
          </a:p>
          <a:p>
            <a:pPr lvl="1"/>
            <a:r>
              <a:rPr lang="zh-CN" altLang="zh-CN" dirty="0"/>
              <a:t>消费者不需要自己拥有电子</a:t>
            </a:r>
            <a:r>
              <a:rPr lang="zh-CN" altLang="zh-CN" dirty="0" smtClean="0"/>
              <a:t>现金</a:t>
            </a:r>
            <a:endParaRPr lang="en-US" dirty="0" smtClean="0"/>
          </a:p>
          <a:p>
            <a:pPr lvl="2"/>
            <a:r>
              <a:rPr lang="zh-CN" altLang="zh-CN" dirty="0"/>
              <a:t>由一个可信赖的第三方（比如一家网上银行）协调所有的电子现金转账</a:t>
            </a:r>
            <a:r>
              <a:rPr lang="zh-CN" altLang="zh-CN" dirty="0" smtClean="0"/>
              <a:t>过程</a:t>
            </a:r>
            <a:r>
              <a:rPr lang="zh-CN" altLang="en-US" dirty="0" smtClean="0"/>
              <a:t>，</a:t>
            </a:r>
            <a:r>
              <a:rPr lang="zh-CN" altLang="zh-CN" dirty="0"/>
              <a:t>并持有消费者的</a:t>
            </a:r>
            <a:r>
              <a:rPr lang="zh-CN" altLang="zh-CN" dirty="0" smtClean="0"/>
              <a:t>现金账</a:t>
            </a:r>
            <a:endParaRPr lang="en-US" dirty="0" smtClean="0"/>
          </a:p>
          <a:p>
            <a:r>
              <a:rPr lang="zh-CN" altLang="zh-CN" dirty="0" smtClean="0"/>
              <a:t>在线</a:t>
            </a:r>
            <a:r>
              <a:rPr lang="zh-CN" altLang="en-US" dirty="0" smtClean="0"/>
              <a:t>系统支付</a:t>
            </a:r>
            <a:endParaRPr lang="en-US" dirty="0" smtClean="0"/>
          </a:p>
          <a:p>
            <a:pPr lvl="1"/>
            <a:r>
              <a:rPr lang="zh-CN" altLang="en-US" dirty="0" smtClean="0"/>
              <a:t>商家联系消费者开户行</a:t>
            </a:r>
            <a:endParaRPr lang="en-US" dirty="0" smtClean="0"/>
          </a:p>
          <a:p>
            <a:pPr lvl="2"/>
            <a:r>
              <a:rPr lang="zh-CN" altLang="zh-CN" dirty="0"/>
              <a:t>防止</a:t>
            </a:r>
            <a:r>
              <a:rPr lang="zh-CN" altLang="zh-CN" dirty="0" smtClean="0"/>
              <a:t>欺诈</a:t>
            </a:r>
            <a:r>
              <a:rPr lang="zh-CN" altLang="en-US" dirty="0" smtClean="0"/>
              <a:t>（确认有效现金）</a:t>
            </a:r>
            <a:endParaRPr lang="en-US" dirty="0" smtClean="0"/>
          </a:p>
          <a:p>
            <a:pPr lvl="2"/>
            <a:r>
              <a:rPr lang="zh-CN" altLang="en-US" dirty="0" smtClean="0"/>
              <a:t>类似于检查消费者银行一样确保信用卡的有效性和匹配的用户名</a:t>
            </a:r>
            <a:endParaRPr lang="en-US" dirty="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title"/>
          </p:nvPr>
        </p:nvSpPr>
        <p:spPr/>
        <p:txBody>
          <a:bodyPr/>
          <a:lstStyle/>
          <a:p>
            <a:r>
              <a:rPr lang="en-US" altLang="zh-CN" sz="2800" dirty="0"/>
              <a:t>9</a:t>
            </a:r>
            <a:r>
              <a:rPr lang="en-US" altLang="zh-CN" sz="2800" dirty="0" smtClean="0"/>
              <a:t>.3.2  </a:t>
            </a:r>
            <a:r>
              <a:rPr lang="zh-CN" altLang="zh-CN" sz="2800" dirty="0" smtClean="0"/>
              <a:t>持有</a:t>
            </a:r>
            <a:r>
              <a:rPr lang="zh-CN" altLang="zh-CN" sz="2800" dirty="0"/>
              <a:t>电子现金：在线和离线</a:t>
            </a:r>
            <a:r>
              <a:rPr lang="zh-CN" altLang="zh-CN" sz="2800" dirty="0" smtClean="0"/>
              <a:t>现金</a:t>
            </a:r>
            <a:r>
              <a:rPr lang="zh-CN" altLang="en-US" sz="2800" dirty="0" smtClean="0"/>
              <a:t>（续）</a:t>
            </a:r>
            <a:endParaRPr lang="en-US" sz="2800" dirty="0" smtClean="0"/>
          </a:p>
        </p:txBody>
      </p:sp>
      <p:sp>
        <p:nvSpPr>
          <p:cNvPr id="35843" name="Rectangle 8"/>
          <p:cNvSpPr>
            <a:spLocks noGrp="1" noChangeArrowheads="1"/>
          </p:cNvSpPr>
          <p:nvPr>
            <p:ph type="body" idx="1"/>
          </p:nvPr>
        </p:nvSpPr>
        <p:spPr/>
        <p:txBody>
          <a:bodyPr/>
          <a:lstStyle/>
          <a:p>
            <a:r>
              <a:rPr lang="zh-CN" altLang="zh-CN" dirty="0"/>
              <a:t>离线现金</a:t>
            </a:r>
            <a:r>
              <a:rPr lang="zh-CN" altLang="zh-CN" dirty="0" smtClean="0"/>
              <a:t>存储</a:t>
            </a:r>
            <a:endParaRPr lang="en-US" dirty="0" smtClean="0"/>
          </a:p>
          <a:p>
            <a:pPr lvl="1"/>
            <a:r>
              <a:rPr lang="zh-CN" altLang="zh-CN" dirty="0"/>
              <a:t>类似于把钱放到钱包</a:t>
            </a:r>
            <a:r>
              <a:rPr lang="zh-CN" altLang="zh-CN" dirty="0" smtClean="0"/>
              <a:t>里</a:t>
            </a:r>
            <a:r>
              <a:rPr lang="zh-CN" altLang="en-US" dirty="0" smtClean="0"/>
              <a:t>的虚拟化</a:t>
            </a:r>
            <a:endParaRPr lang="en-US" dirty="0" smtClean="0"/>
          </a:p>
          <a:p>
            <a:pPr lvl="1"/>
            <a:r>
              <a:rPr lang="zh-CN" altLang="zh-CN" dirty="0"/>
              <a:t>消费者自己持有电子</a:t>
            </a:r>
            <a:r>
              <a:rPr lang="zh-CN" altLang="zh-CN" dirty="0" smtClean="0"/>
              <a:t>现金</a:t>
            </a:r>
            <a:endParaRPr lang="en-US" dirty="0" smtClean="0"/>
          </a:p>
          <a:p>
            <a:pPr lvl="2"/>
            <a:r>
              <a:rPr lang="zh-CN" altLang="zh-CN" dirty="0"/>
              <a:t>不需要其它第三方参与</a:t>
            </a:r>
            <a:r>
              <a:rPr lang="zh-CN" altLang="zh-CN" dirty="0" smtClean="0"/>
              <a:t>交易</a:t>
            </a:r>
            <a:endParaRPr lang="en-US" dirty="0" smtClean="0"/>
          </a:p>
          <a:p>
            <a:pPr lvl="1"/>
            <a:r>
              <a:rPr lang="zh-CN" altLang="zh-CN" dirty="0"/>
              <a:t>防止欺诈仍然是人们担心的</a:t>
            </a:r>
            <a:r>
              <a:rPr lang="zh-CN" altLang="zh-CN" dirty="0" smtClean="0"/>
              <a:t>问题</a:t>
            </a:r>
            <a:endParaRPr lang="en-US" dirty="0" smtClean="0"/>
          </a:p>
          <a:p>
            <a:pPr lvl="2"/>
            <a:r>
              <a:rPr lang="zh-CN" altLang="zh-CN" dirty="0"/>
              <a:t>需要软硬件来防止</a:t>
            </a:r>
            <a:r>
              <a:rPr lang="zh-CN" altLang="zh-CN" dirty="0" smtClean="0"/>
              <a:t>欺诈</a:t>
            </a:r>
            <a:endParaRPr lang="en-US" dirty="0" smtClean="0"/>
          </a:p>
          <a:p>
            <a:pPr lvl="1"/>
            <a:r>
              <a:rPr lang="zh-CN" altLang="zh-CN" dirty="0"/>
              <a:t>重复</a:t>
            </a:r>
            <a:r>
              <a:rPr lang="zh-CN" altLang="zh-CN" dirty="0" smtClean="0"/>
              <a:t>消费</a:t>
            </a:r>
            <a:endParaRPr lang="en-US" b="1" dirty="0" smtClean="0"/>
          </a:p>
          <a:p>
            <a:pPr lvl="2"/>
            <a:r>
              <a:rPr lang="zh-CN" altLang="en-US" dirty="0"/>
              <a:t>花费</a:t>
            </a:r>
            <a:r>
              <a:rPr lang="zh-CN" altLang="zh-CN" dirty="0" smtClean="0"/>
              <a:t>两次</a:t>
            </a:r>
            <a:r>
              <a:rPr lang="zh-CN" altLang="en-US" dirty="0" smtClean="0"/>
              <a:t>电子现金</a:t>
            </a:r>
            <a:endParaRPr lang="en-US" dirty="0" smtClean="0"/>
          </a:p>
          <a:p>
            <a:pPr lvl="2"/>
            <a:r>
              <a:rPr lang="zh-CN" altLang="zh-CN" dirty="0" smtClean="0"/>
              <a:t>同一电子货币付给两家商</a:t>
            </a:r>
            <a:endParaRPr lang="en-US" dirty="0" smtClean="0"/>
          </a:p>
          <a:p>
            <a:pPr lvl="2"/>
            <a:r>
              <a:rPr lang="zh-CN" altLang="en-US" dirty="0" smtClean="0"/>
              <a:t>没有足够的时间预防欺诈行为</a:t>
            </a:r>
            <a:endParaRPr lang="en-US" dirty="0" smtClean="0"/>
          </a:p>
        </p:txBody>
      </p:sp>
      <p:sp>
        <p:nvSpPr>
          <p:cNvPr id="35845"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7C72885-7378-4B5C-B359-DE3B16E27939}" type="slidenum">
              <a:rPr lang="en-US" smtClean="0"/>
              <a:pPr/>
              <a:t>33</a:t>
            </a:fld>
            <a:endParaRPr lang="en-US" dirty="0" smtClean="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B67BFC3B-338F-4652-B17A-9C83A1C9D5C1}" type="slidenum">
              <a:rPr lang="en-US" sz="1400"/>
              <a:pPr algn="r" eaLnBrk="1" hangingPunct="1"/>
              <a:t>34</a:t>
            </a:fld>
            <a:endParaRPr lang="en-US" sz="1400" dirty="0"/>
          </a:p>
        </p:txBody>
      </p:sp>
      <p:sp>
        <p:nvSpPr>
          <p:cNvPr id="36868" name="Rectangle 8"/>
          <p:cNvSpPr>
            <a:spLocks noGrp="1" noChangeArrowheads="1"/>
          </p:cNvSpPr>
          <p:nvPr>
            <p:ph type="title"/>
          </p:nvPr>
        </p:nvSpPr>
        <p:spPr/>
        <p:txBody>
          <a:bodyPr/>
          <a:lstStyle/>
          <a:p>
            <a:r>
              <a:rPr lang="en-US" altLang="zh-CN" sz="2800" dirty="0" smtClean="0"/>
              <a:t>9.3.2  </a:t>
            </a:r>
            <a:r>
              <a:rPr lang="zh-CN" altLang="zh-CN" sz="2800" dirty="0" smtClean="0"/>
              <a:t>持有</a:t>
            </a:r>
            <a:r>
              <a:rPr lang="zh-CN" altLang="zh-CN" sz="2800" dirty="0"/>
              <a:t>电子现金：在线和离线现金</a:t>
            </a:r>
            <a:r>
              <a:rPr lang="zh-CN" altLang="en-US" sz="2800" dirty="0"/>
              <a:t>（续）</a:t>
            </a:r>
            <a:endParaRPr lang="en-US" sz="2800" dirty="0" smtClean="0"/>
          </a:p>
        </p:txBody>
      </p:sp>
      <p:sp>
        <p:nvSpPr>
          <p:cNvPr id="36869" name="Rectangle 9"/>
          <p:cNvSpPr>
            <a:spLocks noGrp="1" noChangeArrowheads="1"/>
          </p:cNvSpPr>
          <p:nvPr>
            <p:ph type="body" idx="1"/>
          </p:nvPr>
        </p:nvSpPr>
        <p:spPr/>
        <p:txBody>
          <a:bodyPr/>
          <a:lstStyle/>
          <a:p>
            <a:r>
              <a:rPr lang="zh-CN" altLang="zh-CN" dirty="0"/>
              <a:t>对重复消费</a:t>
            </a:r>
            <a:r>
              <a:rPr lang="zh-CN" altLang="zh-CN" dirty="0" smtClean="0"/>
              <a:t>的</a:t>
            </a:r>
            <a:r>
              <a:rPr lang="zh-CN" altLang="en-US" dirty="0" smtClean="0"/>
              <a:t>主要</a:t>
            </a:r>
            <a:r>
              <a:rPr lang="zh-CN" altLang="zh-CN" dirty="0" smtClean="0"/>
              <a:t>威慑</a:t>
            </a:r>
            <a:endParaRPr lang="en-US" dirty="0" smtClean="0"/>
          </a:p>
          <a:p>
            <a:pPr lvl="1"/>
            <a:r>
              <a:rPr lang="zh-CN" altLang="zh-CN" dirty="0" smtClean="0"/>
              <a:t>以检测和起诉相威胁</a:t>
            </a:r>
            <a:endParaRPr lang="en-US" dirty="0" smtClean="0"/>
          </a:p>
          <a:p>
            <a:r>
              <a:rPr lang="zh-CN" altLang="zh-CN" dirty="0"/>
              <a:t>系统提供的必须是可防篡改电子现金，可以追溯到其</a:t>
            </a:r>
            <a:r>
              <a:rPr lang="zh-CN" altLang="zh-CN" dirty="0" smtClean="0"/>
              <a:t>源头</a:t>
            </a:r>
            <a:endParaRPr lang="en-US" dirty="0" smtClean="0"/>
          </a:p>
          <a:p>
            <a:pPr lvl="1"/>
            <a:r>
              <a:rPr lang="zh-CN" altLang="zh-CN" dirty="0"/>
              <a:t>双锁</a:t>
            </a:r>
            <a:r>
              <a:rPr lang="zh-CN" altLang="zh-CN" dirty="0" smtClean="0"/>
              <a:t>技</a:t>
            </a:r>
            <a:endParaRPr lang="en-US" dirty="0" smtClean="0"/>
          </a:p>
          <a:p>
            <a:pPr lvl="2"/>
            <a:r>
              <a:rPr lang="zh-CN" altLang="zh-CN" dirty="0"/>
              <a:t>保证了匿名</a:t>
            </a:r>
            <a:r>
              <a:rPr lang="zh-CN" altLang="zh-CN" dirty="0" smtClean="0"/>
              <a:t>安全性</a:t>
            </a:r>
            <a:endParaRPr lang="en-US" altLang="zh-CN" dirty="0" smtClean="0"/>
          </a:p>
          <a:p>
            <a:pPr lvl="2"/>
            <a:r>
              <a:rPr lang="zh-CN" altLang="zh-CN" dirty="0" smtClean="0"/>
              <a:t>在</a:t>
            </a:r>
            <a:r>
              <a:rPr lang="zh-CN" altLang="zh-CN" dirty="0"/>
              <a:t>某人试图重复消费时</a:t>
            </a:r>
            <a:r>
              <a:rPr lang="zh-CN" altLang="zh-CN" dirty="0" smtClean="0"/>
              <a:t>发出</a:t>
            </a:r>
            <a:r>
              <a:rPr lang="zh-CN" altLang="en-US" dirty="0"/>
              <a:t>警告</a:t>
            </a:r>
            <a:endParaRPr lang="en-US" dirty="0" smtClean="0"/>
          </a:p>
          <a:p>
            <a:pPr lvl="1"/>
            <a:r>
              <a:rPr lang="zh-CN" altLang="zh-CN" dirty="0" smtClean="0"/>
              <a:t>保护</a:t>
            </a:r>
            <a:r>
              <a:rPr lang="zh-CN" altLang="en-US" dirty="0" smtClean="0"/>
              <a:t>用户的</a:t>
            </a:r>
            <a:r>
              <a:rPr lang="zh-CN" altLang="zh-CN" dirty="0" smtClean="0"/>
              <a:t>匿名</a:t>
            </a:r>
            <a:r>
              <a:rPr lang="zh-CN" altLang="en-US" dirty="0" smtClean="0"/>
              <a:t>性</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34</a:t>
            </a:fld>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78C68F7A-A5C0-4695-88E2-B486F135A150}" type="slidenum">
              <a:rPr lang="en-US" smtClean="0"/>
              <a:pPr>
                <a:defRPr/>
              </a:pPr>
              <a:t>35</a:t>
            </a:fld>
            <a:endParaRPr lang="en-US" dirty="0"/>
          </a:p>
        </p:txBody>
      </p:sp>
      <p:sp>
        <p:nvSpPr>
          <p:cNvPr id="5" name="Rectangle 6"/>
          <p:cNvSpPr>
            <a:spLocks noChangeArrowheads="1"/>
          </p:cNvSpPr>
          <p:nvPr/>
        </p:nvSpPr>
        <p:spPr bwMode="auto">
          <a:xfrm>
            <a:off x="361247" y="5562600"/>
            <a:ext cx="399506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 </a:t>
            </a:r>
            <a:r>
              <a:rPr lang="en-US" b="1" dirty="0" smtClean="0"/>
              <a:t>9-4 </a:t>
            </a:r>
            <a:r>
              <a:rPr lang="zh-CN" altLang="zh-CN" dirty="0" smtClean="0"/>
              <a:t>检查</a:t>
            </a:r>
            <a:r>
              <a:rPr lang="zh-CN" altLang="en-US" dirty="0" smtClean="0"/>
              <a:t>电子现金</a:t>
            </a:r>
            <a:r>
              <a:rPr lang="zh-CN" altLang="zh-CN" dirty="0" smtClean="0"/>
              <a:t>重复</a:t>
            </a:r>
            <a:r>
              <a:rPr lang="zh-CN" altLang="zh-CN" dirty="0"/>
              <a:t>消费的流程</a:t>
            </a:r>
            <a:endParaRPr lang="en-US" dirty="0"/>
          </a:p>
        </p:txBody>
      </p:sp>
      <p:sp>
        <p:nvSpPr>
          <p:cNvPr id="6" name="TextBox 5"/>
          <p:cNvSpPr txBox="1"/>
          <p:nvPr/>
        </p:nvSpPr>
        <p:spPr>
          <a:xfrm rot="16200000">
            <a:off x="7843775" y="3935026"/>
            <a:ext cx="1726755" cy="338554"/>
          </a:xfrm>
          <a:prstGeom prst="rect">
            <a:avLst/>
          </a:prstGeom>
          <a:noFill/>
        </p:spPr>
        <p:txBody>
          <a:bodyPr wrap="none" rtlCol="0">
            <a:spAutoFit/>
          </a:bodyPr>
          <a:lstStyle/>
          <a:p>
            <a:r>
              <a:rPr lang="en-US" sz="1600" dirty="0" smtClean="0"/>
              <a:t>© </a:t>
            </a:r>
            <a:r>
              <a:rPr lang="zh-CN" altLang="en-US" sz="1600" dirty="0" smtClean="0"/>
              <a:t>圣智学习</a:t>
            </a:r>
            <a:r>
              <a:rPr lang="en-US" sz="1600" dirty="0" smtClean="0"/>
              <a:t> 2013</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838200"/>
            <a:ext cx="7200900" cy="4381500"/>
          </a:xfrm>
          <a:prstGeom prst="rect">
            <a:avLst/>
          </a:prstGeom>
        </p:spPr>
      </p:pic>
    </p:spTree>
    <p:extLst>
      <p:ext uri="{BB962C8B-B14F-4D97-AF65-F5344CB8AC3E}">
        <p14:creationId xmlns:p14="http://schemas.microsoft.com/office/powerpoint/2010/main" val="189737261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9E1633B-EA42-4AE7-826C-0C3A9782EB49}" type="slidenum">
              <a:rPr lang="en-US" smtClean="0"/>
              <a:pPr/>
              <a:t>36</a:t>
            </a:fld>
            <a:endParaRPr lang="en-US" dirty="0" smtClean="0"/>
          </a:p>
        </p:txBody>
      </p:sp>
      <p:sp>
        <p:nvSpPr>
          <p:cNvPr id="41988" name="Rectangle 7"/>
          <p:cNvSpPr>
            <a:spLocks noGrp="1" noChangeArrowheads="1"/>
          </p:cNvSpPr>
          <p:nvPr>
            <p:ph type="title" idx="4294967295"/>
          </p:nvPr>
        </p:nvSpPr>
        <p:spPr/>
        <p:txBody>
          <a:bodyPr/>
          <a:lstStyle/>
          <a:p>
            <a:r>
              <a:rPr lang="en-US" altLang="zh-CN" dirty="0" smtClean="0"/>
              <a:t>9.3.3  </a:t>
            </a:r>
            <a:r>
              <a:rPr lang="zh-CN" altLang="zh-CN" dirty="0" smtClean="0"/>
              <a:t>电子</a:t>
            </a:r>
            <a:r>
              <a:rPr lang="zh-CN" altLang="zh-CN" dirty="0"/>
              <a:t>现金的优缺点</a:t>
            </a:r>
            <a:endParaRPr lang="en-US" dirty="0" smtClean="0"/>
          </a:p>
        </p:txBody>
      </p:sp>
      <p:sp>
        <p:nvSpPr>
          <p:cNvPr id="41989" name="Rectangle 8"/>
          <p:cNvSpPr>
            <a:spLocks noGrp="1" noChangeArrowheads="1"/>
          </p:cNvSpPr>
          <p:nvPr>
            <p:ph type="body" idx="4294967295"/>
          </p:nvPr>
        </p:nvSpPr>
        <p:spPr/>
        <p:txBody>
          <a:bodyPr/>
          <a:lstStyle/>
          <a:p>
            <a:r>
              <a:rPr lang="zh-CN" altLang="zh-CN" dirty="0"/>
              <a:t>在传统</a:t>
            </a:r>
            <a:r>
              <a:rPr lang="zh-CN" altLang="zh-CN" dirty="0" smtClean="0"/>
              <a:t>商店</a:t>
            </a:r>
            <a:r>
              <a:rPr lang="zh-CN" altLang="en-US" dirty="0" smtClean="0"/>
              <a:t>收账方法</a:t>
            </a:r>
            <a:endParaRPr lang="en-US" dirty="0" smtClean="0"/>
          </a:p>
          <a:p>
            <a:pPr lvl="1"/>
            <a:r>
              <a:rPr lang="zh-CN" altLang="zh-CN" dirty="0"/>
              <a:t>成本很</a:t>
            </a:r>
            <a:r>
              <a:rPr lang="zh-CN" altLang="zh-CN" dirty="0" smtClean="0"/>
              <a:t>高</a:t>
            </a:r>
            <a:r>
              <a:rPr lang="zh-CN" altLang="en-US" dirty="0" smtClean="0"/>
              <a:t>，没有效率</a:t>
            </a:r>
            <a:endParaRPr lang="en-US" dirty="0" smtClean="0"/>
          </a:p>
          <a:p>
            <a:r>
              <a:rPr lang="zh-CN" altLang="zh-CN" dirty="0"/>
              <a:t>网上商店收款业务的效率和传统商店一样</a:t>
            </a:r>
            <a:r>
              <a:rPr lang="zh-CN" altLang="zh-CN" dirty="0" smtClean="0"/>
              <a:t>低</a:t>
            </a:r>
            <a:endParaRPr lang="en-US" dirty="0" smtClean="0"/>
          </a:p>
          <a:p>
            <a:r>
              <a:rPr lang="zh-CN" altLang="zh-CN" dirty="0"/>
              <a:t>许多顾客用信用卡进行</a:t>
            </a:r>
            <a:r>
              <a:rPr lang="zh-CN" altLang="zh-CN" dirty="0" smtClean="0"/>
              <a:t>支付</a:t>
            </a:r>
            <a:endParaRPr lang="en-US" dirty="0" smtClean="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5FAFCD2-8E6F-4CA1-B07B-6915F5865D3E}" type="slidenum">
              <a:rPr lang="en-US" smtClean="0"/>
              <a:pPr/>
              <a:t>37</a:t>
            </a:fld>
            <a:endParaRPr lang="en-US" dirty="0" smtClean="0"/>
          </a:p>
        </p:txBody>
      </p:sp>
      <p:sp>
        <p:nvSpPr>
          <p:cNvPr id="43012" name="Rectangle 7"/>
          <p:cNvSpPr>
            <a:spLocks noGrp="1" noChangeArrowheads="1"/>
          </p:cNvSpPr>
          <p:nvPr>
            <p:ph type="title" idx="4294967295"/>
          </p:nvPr>
        </p:nvSpPr>
        <p:spPr/>
        <p:txBody>
          <a:bodyPr/>
          <a:lstStyle/>
          <a:p>
            <a:r>
              <a:rPr lang="en-US" altLang="zh-CN" dirty="0" smtClean="0"/>
              <a:t>9.3.3  </a:t>
            </a:r>
            <a:r>
              <a:rPr lang="zh-CN" altLang="zh-CN" dirty="0" smtClean="0"/>
              <a:t>电子</a:t>
            </a:r>
            <a:r>
              <a:rPr lang="zh-CN" altLang="zh-CN" dirty="0"/>
              <a:t>现金的</a:t>
            </a:r>
            <a:r>
              <a:rPr lang="zh-CN" altLang="zh-CN" dirty="0" smtClean="0"/>
              <a:t>优缺点</a:t>
            </a:r>
            <a:r>
              <a:rPr lang="zh-CN" altLang="en-US" dirty="0" smtClean="0"/>
              <a:t>（续）</a:t>
            </a:r>
            <a:endParaRPr lang="en-US" dirty="0" smtClean="0"/>
          </a:p>
        </p:txBody>
      </p:sp>
      <p:sp>
        <p:nvSpPr>
          <p:cNvPr id="43013" name="Rectangle 8"/>
          <p:cNvSpPr>
            <a:spLocks noGrp="1" noChangeArrowheads="1"/>
          </p:cNvSpPr>
          <p:nvPr>
            <p:ph type="body" idx="4294967295"/>
          </p:nvPr>
        </p:nvSpPr>
        <p:spPr/>
        <p:txBody>
          <a:bodyPr/>
          <a:lstStyle/>
          <a:p>
            <a:r>
              <a:rPr lang="zh-CN" altLang="en-US" dirty="0" smtClean="0"/>
              <a:t>电子现金系统</a:t>
            </a:r>
            <a:endParaRPr lang="en-US" dirty="0" smtClean="0"/>
          </a:p>
          <a:p>
            <a:pPr lvl="1"/>
            <a:r>
              <a:rPr lang="zh-CN" altLang="zh-CN" dirty="0"/>
              <a:t>电子现金系统不如其他支付手段那么</a:t>
            </a:r>
            <a:r>
              <a:rPr lang="zh-CN" altLang="zh-CN" dirty="0" smtClean="0"/>
              <a:t>普及</a:t>
            </a:r>
            <a:endParaRPr lang="en-US" dirty="0" smtClean="0"/>
          </a:p>
          <a:p>
            <a:pPr lvl="1"/>
            <a:r>
              <a:rPr lang="zh-CN" altLang="zh-CN" dirty="0"/>
              <a:t>它有自己独特的</a:t>
            </a:r>
            <a:r>
              <a:rPr lang="zh-CN" altLang="zh-CN" dirty="0" smtClean="0"/>
              <a:t>优缺点</a:t>
            </a:r>
            <a:endParaRPr lang="en-US" dirty="0" smtClean="0"/>
          </a:p>
          <a:p>
            <a:r>
              <a:rPr lang="zh-CN" altLang="en-US" dirty="0" smtClean="0"/>
              <a:t>电子现金交易的优点</a:t>
            </a:r>
            <a:endParaRPr lang="en-US" dirty="0" smtClean="0"/>
          </a:p>
          <a:p>
            <a:pPr lvl="1"/>
            <a:r>
              <a:rPr lang="zh-CN" altLang="zh-CN" dirty="0"/>
              <a:t>效率更高（</a:t>
            </a:r>
            <a:r>
              <a:rPr lang="zh-CN" altLang="zh-CN" dirty="0" smtClean="0"/>
              <a:t>因成本</a:t>
            </a:r>
            <a:r>
              <a:rPr lang="zh-CN" altLang="zh-CN" dirty="0"/>
              <a:t>也更低</a:t>
            </a:r>
            <a:r>
              <a:rPr lang="zh-CN" altLang="zh-CN" dirty="0" smtClean="0"/>
              <a:t>）</a:t>
            </a:r>
            <a:endParaRPr lang="en-US" dirty="0" smtClean="0"/>
          </a:p>
          <a:p>
            <a:pPr lvl="2"/>
            <a:r>
              <a:rPr lang="zh-CN" altLang="zh-CN" dirty="0"/>
              <a:t>使更多的企业发展起来，最终为消费者带来更低的</a:t>
            </a:r>
            <a:r>
              <a:rPr lang="zh-CN" altLang="zh-CN" dirty="0" smtClean="0"/>
              <a:t>价格</a:t>
            </a:r>
            <a:endParaRPr lang="en-US" dirty="0" smtClean="0"/>
          </a:p>
          <a:p>
            <a:pPr lvl="1"/>
            <a:r>
              <a:rPr lang="zh-CN" altLang="zh-CN" dirty="0"/>
              <a:t>只需现有的技术</a:t>
            </a:r>
            <a:r>
              <a:rPr lang="zh-CN" altLang="zh-CN" dirty="0" smtClean="0"/>
              <a:t>设施</a:t>
            </a:r>
            <a:r>
              <a:rPr lang="zh-CN" altLang="en-US" dirty="0" smtClean="0"/>
              <a:t>（互联网）</a:t>
            </a:r>
            <a:endParaRPr lang="en-US" dirty="0" smtClean="0"/>
          </a:p>
          <a:p>
            <a:pPr lvl="1"/>
            <a:r>
              <a:rPr lang="zh-CN" altLang="zh-CN" dirty="0"/>
              <a:t>电子</a:t>
            </a:r>
            <a:r>
              <a:rPr lang="zh-CN" altLang="zh-CN" dirty="0" smtClean="0"/>
              <a:t>现金</a:t>
            </a:r>
            <a:r>
              <a:rPr lang="zh-CN" altLang="en-US" dirty="0" smtClean="0"/>
              <a:t>不</a:t>
            </a:r>
            <a:r>
              <a:rPr lang="zh-CN" altLang="zh-CN" dirty="0" smtClean="0"/>
              <a:t>要求</a:t>
            </a:r>
            <a:r>
              <a:rPr lang="zh-CN" altLang="zh-CN" dirty="0"/>
              <a:t>特殊</a:t>
            </a:r>
            <a:r>
              <a:rPr lang="zh-CN" altLang="zh-CN" dirty="0" smtClean="0"/>
              <a:t>认证</a:t>
            </a:r>
            <a:r>
              <a:rPr lang="en-US" dirty="0" smtClean="0"/>
              <a:t>:</a:t>
            </a:r>
          </a:p>
          <a:p>
            <a:pPr lvl="2"/>
            <a:r>
              <a:rPr lang="zh-CN" altLang="zh-CN" dirty="0" smtClean="0"/>
              <a:t>像</a:t>
            </a:r>
            <a:r>
              <a:rPr lang="zh-CN" altLang="zh-CN" dirty="0"/>
              <a:t>信用卡</a:t>
            </a:r>
            <a:r>
              <a:rPr lang="zh-CN" altLang="zh-CN" dirty="0" smtClean="0"/>
              <a:t>交易</a:t>
            </a:r>
            <a:r>
              <a:rPr lang="zh-CN" altLang="en-US" dirty="0" smtClean="0"/>
              <a:t>中要求的</a:t>
            </a:r>
            <a:r>
              <a:rPr lang="zh-CN" altLang="zh-CN" dirty="0" smtClean="0"/>
              <a:t>那样</a:t>
            </a:r>
            <a:endParaRPr lang="en-US"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title" idx="4294967295"/>
          </p:nvPr>
        </p:nvSpPr>
        <p:spPr/>
        <p:txBody>
          <a:bodyPr/>
          <a:lstStyle/>
          <a:p>
            <a:r>
              <a:rPr lang="en-US" altLang="zh-CN" dirty="0" smtClean="0"/>
              <a:t>9.3.3  </a:t>
            </a:r>
            <a:r>
              <a:rPr lang="zh-CN" altLang="zh-CN" dirty="0" smtClean="0"/>
              <a:t>电子</a:t>
            </a:r>
            <a:r>
              <a:rPr lang="zh-CN" altLang="zh-CN" dirty="0"/>
              <a:t>现金的优缺点</a:t>
            </a:r>
            <a:r>
              <a:rPr lang="zh-CN" altLang="en-US" dirty="0"/>
              <a:t>（续）</a:t>
            </a:r>
            <a:endParaRPr lang="en-US" dirty="0" smtClean="0"/>
          </a:p>
        </p:txBody>
      </p:sp>
      <p:sp>
        <p:nvSpPr>
          <p:cNvPr id="44035" name="Rectangle 8"/>
          <p:cNvSpPr>
            <a:spLocks noGrp="1" noChangeArrowheads="1"/>
          </p:cNvSpPr>
          <p:nvPr>
            <p:ph type="body" idx="4294967295"/>
          </p:nvPr>
        </p:nvSpPr>
        <p:spPr/>
        <p:txBody>
          <a:bodyPr/>
          <a:lstStyle/>
          <a:p>
            <a:r>
              <a:rPr lang="zh-CN" altLang="en-US" dirty="0" smtClean="0"/>
              <a:t>电子现金交易的缺点</a:t>
            </a:r>
            <a:endParaRPr lang="en-US" dirty="0" smtClean="0"/>
          </a:p>
          <a:p>
            <a:pPr lvl="1"/>
            <a:r>
              <a:rPr lang="zh-CN" altLang="zh-CN" dirty="0"/>
              <a:t>没有</a:t>
            </a:r>
            <a:r>
              <a:rPr lang="zh-CN" altLang="zh-CN" dirty="0" smtClean="0"/>
              <a:t>审计</a:t>
            </a:r>
            <a:r>
              <a:rPr lang="zh-CN" altLang="en-US" dirty="0" smtClean="0"/>
              <a:t>跟踪</a:t>
            </a:r>
            <a:endParaRPr lang="en-US" dirty="0" smtClean="0"/>
          </a:p>
          <a:p>
            <a:pPr lvl="1"/>
            <a:r>
              <a:rPr lang="zh-CN" altLang="en-US" b="1" dirty="0" smtClean="0"/>
              <a:t>洗钱</a:t>
            </a:r>
            <a:endParaRPr lang="en-US" b="1" dirty="0" smtClean="0"/>
          </a:p>
          <a:p>
            <a:pPr lvl="2"/>
            <a:r>
              <a:rPr lang="zh-CN" altLang="zh-CN" dirty="0"/>
              <a:t>犯罪分子将非法所得的资金转</a:t>
            </a:r>
            <a:r>
              <a:rPr lang="zh-CN" altLang="zh-CN" dirty="0" smtClean="0"/>
              <a:t>成</a:t>
            </a:r>
            <a:r>
              <a:rPr lang="zh-CN" altLang="en-US" dirty="0" smtClean="0"/>
              <a:t>可以花的</a:t>
            </a:r>
            <a:r>
              <a:rPr lang="zh-CN" altLang="zh-CN" dirty="0" smtClean="0"/>
              <a:t>现金</a:t>
            </a:r>
            <a:r>
              <a:rPr lang="zh-CN" altLang="en-US" dirty="0" smtClean="0"/>
              <a:t>的技术</a:t>
            </a:r>
            <a:r>
              <a:rPr lang="en-US" dirty="0" smtClean="0"/>
              <a:t> </a:t>
            </a:r>
          </a:p>
          <a:p>
            <a:pPr lvl="2"/>
            <a:r>
              <a:rPr lang="zh-CN" altLang="zh-CN" dirty="0"/>
              <a:t>用非法获取的电子现金采购商品或</a:t>
            </a:r>
            <a:r>
              <a:rPr lang="zh-CN" altLang="zh-CN" dirty="0" smtClean="0"/>
              <a:t>服务</a:t>
            </a:r>
            <a:endParaRPr lang="en-US" dirty="0" smtClean="0"/>
          </a:p>
          <a:p>
            <a:pPr lvl="2"/>
            <a:r>
              <a:rPr lang="zh-CN" altLang="zh-CN" dirty="0"/>
              <a:t>将所购商品公开销售以换得真正的</a:t>
            </a:r>
            <a:r>
              <a:rPr lang="zh-CN" altLang="zh-CN" dirty="0" smtClean="0"/>
              <a:t>现金</a:t>
            </a:r>
            <a:endParaRPr lang="en-US" dirty="0" smtClean="0"/>
          </a:p>
        </p:txBody>
      </p:sp>
      <p:sp>
        <p:nvSpPr>
          <p:cNvPr id="4403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9E55E53-6084-44DC-A167-6960147C1C94}" type="slidenum">
              <a:rPr lang="en-US" smtClean="0"/>
              <a:pPr/>
              <a:t>38</a:t>
            </a:fld>
            <a:endParaRPr lang="en-US" dirty="0" smtClean="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0DF48A8-2BD1-4198-96EE-49D32165D4AF}" type="slidenum">
              <a:rPr lang="en-US" smtClean="0"/>
              <a:pPr/>
              <a:t>39</a:t>
            </a:fld>
            <a:endParaRPr lang="en-US" dirty="0" smtClean="0"/>
          </a:p>
        </p:txBody>
      </p:sp>
      <p:sp>
        <p:nvSpPr>
          <p:cNvPr id="46084" name="Rectangle 7"/>
          <p:cNvSpPr>
            <a:spLocks noGrp="1" noChangeArrowheads="1"/>
          </p:cNvSpPr>
          <p:nvPr>
            <p:ph type="title" idx="4294967295"/>
          </p:nvPr>
        </p:nvSpPr>
        <p:spPr/>
        <p:txBody>
          <a:bodyPr/>
          <a:lstStyle/>
          <a:p>
            <a:r>
              <a:rPr lang="en-US" altLang="zh-CN" dirty="0" smtClean="0"/>
              <a:t>9.3.3  </a:t>
            </a:r>
            <a:r>
              <a:rPr lang="zh-CN" altLang="zh-CN" dirty="0" smtClean="0"/>
              <a:t>电子</a:t>
            </a:r>
            <a:r>
              <a:rPr lang="zh-CN" altLang="zh-CN" dirty="0"/>
              <a:t>现金的优缺点</a:t>
            </a:r>
            <a:r>
              <a:rPr lang="zh-CN" altLang="en-US" dirty="0"/>
              <a:t>（续）</a:t>
            </a:r>
            <a:endParaRPr lang="en-US" dirty="0" smtClean="0"/>
          </a:p>
        </p:txBody>
      </p:sp>
      <p:sp>
        <p:nvSpPr>
          <p:cNvPr id="46085" name="Rectangle 8"/>
          <p:cNvSpPr>
            <a:spLocks noGrp="1" noChangeArrowheads="1"/>
          </p:cNvSpPr>
          <p:nvPr>
            <p:ph type="body" idx="4294967295"/>
          </p:nvPr>
        </p:nvSpPr>
        <p:spPr/>
        <p:txBody>
          <a:bodyPr/>
          <a:lstStyle/>
          <a:p>
            <a:pPr>
              <a:lnSpc>
                <a:spcPct val="90000"/>
              </a:lnSpc>
            </a:pPr>
            <a:r>
              <a:rPr lang="zh-CN" altLang="en-US" dirty="0" smtClean="0"/>
              <a:t>电子现金</a:t>
            </a:r>
            <a:endParaRPr lang="en-US" dirty="0" smtClean="0"/>
          </a:p>
          <a:p>
            <a:pPr lvl="1">
              <a:lnSpc>
                <a:spcPct val="90000"/>
              </a:lnSpc>
            </a:pPr>
            <a:r>
              <a:rPr lang="zh-CN" altLang="zh-CN" dirty="0"/>
              <a:t>欧洲和</a:t>
            </a:r>
            <a:r>
              <a:rPr lang="zh-CN" altLang="zh-CN" dirty="0" smtClean="0"/>
              <a:t>亚洲</a:t>
            </a:r>
            <a:r>
              <a:rPr lang="zh-CN" altLang="en-US" dirty="0" smtClean="0"/>
              <a:t>非常</a:t>
            </a:r>
            <a:r>
              <a:rPr lang="zh-CN" altLang="zh-CN" dirty="0" smtClean="0"/>
              <a:t>成功</a:t>
            </a:r>
            <a:endParaRPr lang="en-US" dirty="0" smtClean="0"/>
          </a:p>
          <a:p>
            <a:pPr lvl="2">
              <a:lnSpc>
                <a:spcPct val="90000"/>
              </a:lnSpc>
            </a:pPr>
            <a:r>
              <a:rPr lang="zh-CN" altLang="zh-CN" dirty="0"/>
              <a:t>消费者更喜欢使用现金</a:t>
            </a:r>
            <a:r>
              <a:rPr lang="en-US" dirty="0" smtClean="0"/>
              <a:t>(</a:t>
            </a:r>
            <a:r>
              <a:rPr lang="zh-CN" altLang="en-US" dirty="0" smtClean="0"/>
              <a:t>但</a:t>
            </a:r>
            <a:r>
              <a:rPr lang="zh-CN" altLang="zh-CN" dirty="0" smtClean="0"/>
              <a:t>现金</a:t>
            </a:r>
            <a:r>
              <a:rPr lang="zh-CN" altLang="zh-CN" dirty="0"/>
              <a:t>并不适合于网上交易</a:t>
            </a:r>
            <a:r>
              <a:rPr lang="en-US" dirty="0" smtClean="0"/>
              <a:t>)</a:t>
            </a:r>
          </a:p>
          <a:p>
            <a:pPr lvl="2">
              <a:lnSpc>
                <a:spcPct val="90000"/>
              </a:lnSpc>
            </a:pPr>
            <a:r>
              <a:rPr lang="zh-CN" altLang="zh-CN" dirty="0"/>
              <a:t>电子现金恰好满足了</a:t>
            </a:r>
            <a:r>
              <a:rPr lang="zh-CN" altLang="zh-CN" dirty="0" smtClean="0"/>
              <a:t>这</a:t>
            </a:r>
            <a:r>
              <a:rPr lang="zh-CN" altLang="en-US" dirty="0" smtClean="0"/>
              <a:t>一重要</a:t>
            </a:r>
            <a:r>
              <a:rPr lang="zh-CN" altLang="zh-CN" dirty="0" smtClean="0"/>
              <a:t>需求</a:t>
            </a:r>
            <a:endParaRPr lang="en-US" dirty="0" smtClean="0"/>
          </a:p>
          <a:p>
            <a:pPr lvl="1">
              <a:lnSpc>
                <a:spcPct val="90000"/>
              </a:lnSpc>
            </a:pPr>
            <a:r>
              <a:rPr lang="zh-CN" altLang="en-US" dirty="0" smtClean="0"/>
              <a:t>在美国不成功</a:t>
            </a:r>
            <a:endParaRPr lang="en-US" dirty="0" smtClean="0"/>
          </a:p>
          <a:p>
            <a:pPr lvl="2">
              <a:lnSpc>
                <a:spcPct val="90000"/>
              </a:lnSpc>
            </a:pPr>
            <a:r>
              <a:rPr lang="zh-CN" altLang="zh-CN" dirty="0"/>
              <a:t>美国大多数消费者都有信用卡、借记卡、签帐卡和支票帐户</a:t>
            </a:r>
            <a:endParaRPr lang="en-US" dirty="0" smtClean="0"/>
          </a:p>
          <a:p>
            <a:pPr>
              <a:lnSpc>
                <a:spcPct val="90000"/>
              </a:lnSpc>
            </a:pPr>
            <a:r>
              <a:rPr lang="en-US" dirty="0" smtClean="0"/>
              <a:t>KDD</a:t>
            </a:r>
            <a:r>
              <a:rPr lang="zh-CN" altLang="zh-CN" dirty="0" smtClean="0"/>
              <a:t>通讯</a:t>
            </a:r>
            <a:r>
              <a:rPr lang="en-US" dirty="0" smtClean="0"/>
              <a:t> (KCOM)</a:t>
            </a:r>
          </a:p>
          <a:p>
            <a:pPr lvl="1">
              <a:lnSpc>
                <a:spcPct val="90000"/>
              </a:lnSpc>
            </a:pPr>
            <a:r>
              <a:rPr lang="zh-CN" altLang="zh-CN" dirty="0" smtClean="0"/>
              <a:t>日本</a:t>
            </a:r>
            <a:r>
              <a:rPr lang="zh-CN" altLang="zh-CN" dirty="0"/>
              <a:t>最大的全球电话</a:t>
            </a:r>
            <a:r>
              <a:rPr lang="zh-CN" altLang="zh-CN" dirty="0" smtClean="0"/>
              <a:t>公司</a:t>
            </a:r>
            <a:r>
              <a:rPr lang="zh-CN" altLang="en-US" dirty="0" smtClean="0"/>
              <a:t>的</a:t>
            </a:r>
            <a:r>
              <a:rPr lang="zh-CN" altLang="zh-CN" dirty="0" smtClean="0"/>
              <a:t>互联网子公司</a:t>
            </a:r>
            <a:endParaRPr lang="en-US" dirty="0" smtClean="0"/>
          </a:p>
          <a:p>
            <a:pPr lvl="1">
              <a:lnSpc>
                <a:spcPct val="90000"/>
              </a:lnSpc>
            </a:pPr>
            <a:r>
              <a:rPr lang="zh-CN" altLang="zh-CN" dirty="0"/>
              <a:t>通过其</a:t>
            </a:r>
            <a:r>
              <a:rPr lang="en-US" altLang="zh-CN" dirty="0" err="1"/>
              <a:t>NetCoin</a:t>
            </a:r>
            <a:r>
              <a:rPr lang="en-US" altLang="zh-CN" dirty="0"/>
              <a:t> Center</a:t>
            </a:r>
            <a:r>
              <a:rPr lang="zh-CN" altLang="zh-CN" dirty="0"/>
              <a:t>网站来提供电子</a:t>
            </a:r>
            <a:r>
              <a:rPr lang="zh-CN" altLang="zh-CN" dirty="0" smtClean="0"/>
              <a:t>现金</a:t>
            </a:r>
            <a:endParaRPr 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E523C81-033F-45EE-B5D3-030D1C5B91A4}" type="slidenum">
              <a:rPr lang="en-US" smtClean="0"/>
              <a:pPr/>
              <a:t>4</a:t>
            </a:fld>
            <a:endParaRPr lang="en-US" dirty="0" smtClean="0"/>
          </a:p>
        </p:txBody>
      </p:sp>
      <p:sp>
        <p:nvSpPr>
          <p:cNvPr id="30724" name="Rectangle 7"/>
          <p:cNvSpPr>
            <a:spLocks noGrp="1" noChangeArrowheads="1"/>
          </p:cNvSpPr>
          <p:nvPr>
            <p:ph type="title" idx="4294967295"/>
          </p:nvPr>
        </p:nvSpPr>
        <p:spPr/>
        <p:txBody>
          <a:bodyPr/>
          <a:lstStyle/>
          <a:p>
            <a:r>
              <a:rPr lang="en-US" altLang="zh-CN" dirty="0" smtClean="0"/>
              <a:t>9.1.1  </a:t>
            </a:r>
            <a:r>
              <a:rPr lang="zh-CN" altLang="zh-CN" dirty="0" smtClean="0"/>
              <a:t>微</a:t>
            </a:r>
            <a:r>
              <a:rPr lang="zh-CN" altLang="zh-CN" dirty="0"/>
              <a:t>额支付与小额支付</a:t>
            </a:r>
          </a:p>
        </p:txBody>
      </p:sp>
      <p:sp>
        <p:nvSpPr>
          <p:cNvPr id="30725" name="Rectangle 8"/>
          <p:cNvSpPr>
            <a:spLocks noGrp="1" noChangeArrowheads="1"/>
          </p:cNvSpPr>
          <p:nvPr>
            <p:ph type="body" idx="4294967295"/>
          </p:nvPr>
        </p:nvSpPr>
        <p:spPr/>
        <p:txBody>
          <a:bodyPr/>
          <a:lstStyle/>
          <a:p>
            <a:r>
              <a:rPr lang="zh-CN" altLang="zh-CN" b="1" dirty="0"/>
              <a:t>微额支</a:t>
            </a:r>
            <a:r>
              <a:rPr lang="zh-CN" altLang="zh-CN" b="1" dirty="0" smtClean="0"/>
              <a:t>付</a:t>
            </a:r>
            <a:endParaRPr lang="en-US" b="1" dirty="0" smtClean="0"/>
          </a:p>
          <a:p>
            <a:pPr lvl="1"/>
            <a:r>
              <a:rPr lang="zh-CN" altLang="zh-CN" dirty="0"/>
              <a:t>在互联网对几美分到</a:t>
            </a:r>
            <a:r>
              <a:rPr lang="en-US" altLang="zh-CN" dirty="0"/>
              <a:t>1</a:t>
            </a:r>
            <a:r>
              <a:rPr lang="zh-CN" altLang="zh-CN" dirty="0"/>
              <a:t>美元左右的商品的</a:t>
            </a:r>
            <a:r>
              <a:rPr lang="zh-CN" altLang="zh-CN" dirty="0" smtClean="0"/>
              <a:t>支付</a:t>
            </a:r>
            <a:endParaRPr lang="en-US" dirty="0" smtClean="0"/>
          </a:p>
          <a:p>
            <a:r>
              <a:rPr lang="zh-CN" altLang="zh-CN" dirty="0"/>
              <a:t>微额支付</a:t>
            </a:r>
            <a:r>
              <a:rPr lang="zh-CN" altLang="zh-CN" dirty="0" smtClean="0"/>
              <a:t>的障碍</a:t>
            </a:r>
            <a:endParaRPr lang="en-US" dirty="0" smtClean="0"/>
          </a:p>
          <a:p>
            <a:pPr lvl="1"/>
            <a:r>
              <a:rPr lang="zh-CN" altLang="zh-CN" dirty="0"/>
              <a:t>在网络上还没有</a:t>
            </a:r>
            <a:r>
              <a:rPr lang="zh-CN" altLang="zh-CN" dirty="0" smtClean="0"/>
              <a:t>得到</a:t>
            </a:r>
            <a:r>
              <a:rPr lang="zh-CN" altLang="en-US" dirty="0" smtClean="0"/>
              <a:t>很好实现</a:t>
            </a:r>
            <a:endParaRPr lang="en-US" dirty="0" smtClean="0"/>
          </a:p>
          <a:p>
            <a:pPr lvl="1"/>
            <a:r>
              <a:rPr lang="zh-CN" altLang="en-US" dirty="0" smtClean="0"/>
              <a:t>人们心理</a:t>
            </a:r>
            <a:endParaRPr lang="en-US" dirty="0" smtClean="0"/>
          </a:p>
          <a:p>
            <a:pPr lvl="2"/>
            <a:r>
              <a:rPr lang="zh-CN" altLang="zh-CN" dirty="0"/>
              <a:t>愿意对一些小额商品以固定额度批量</a:t>
            </a:r>
            <a:r>
              <a:rPr lang="zh-CN" altLang="zh-CN" dirty="0" smtClean="0"/>
              <a:t>购买</a:t>
            </a:r>
            <a:endParaRPr lang="en-US" dirty="0" smtClean="0"/>
          </a:p>
          <a:p>
            <a:pPr lvl="2"/>
            <a:r>
              <a:rPr lang="zh-CN" altLang="en-US" dirty="0" smtClean="0"/>
              <a:t>例子</a:t>
            </a:r>
            <a:r>
              <a:rPr lang="en-US" dirty="0" smtClean="0"/>
              <a:t>:</a:t>
            </a:r>
            <a:r>
              <a:rPr lang="zh-CN" altLang="en-US" dirty="0" smtClean="0"/>
              <a:t>移动电话</a:t>
            </a:r>
            <a:r>
              <a:rPr lang="zh-CN" altLang="zh-CN" dirty="0" smtClean="0"/>
              <a:t>固定</a:t>
            </a:r>
            <a:r>
              <a:rPr lang="zh-CN" altLang="zh-CN" dirty="0"/>
              <a:t>月</a:t>
            </a:r>
            <a:r>
              <a:rPr lang="zh-CN" altLang="zh-CN" dirty="0" smtClean="0"/>
              <a:t>费</a:t>
            </a:r>
            <a:r>
              <a:rPr lang="zh-CN" altLang="en-US" dirty="0" smtClean="0"/>
              <a:t>支付计划</a:t>
            </a:r>
            <a:endParaRPr lang="en-US" dirty="0" smtClean="0"/>
          </a:p>
        </p:txBody>
      </p:sp>
    </p:spTree>
    <p:extLst>
      <p:ext uri="{BB962C8B-B14F-4D97-AF65-F5344CB8AC3E}">
        <p14:creationId xmlns:p14="http://schemas.microsoft.com/office/powerpoint/2010/main" val="94799127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F246590-A025-400A-968F-E0B6172743CD}" type="slidenum">
              <a:rPr lang="en-US" smtClean="0"/>
              <a:pPr/>
              <a:t>40</a:t>
            </a:fld>
            <a:endParaRPr lang="en-US" dirty="0" smtClean="0"/>
          </a:p>
        </p:txBody>
      </p:sp>
      <p:sp>
        <p:nvSpPr>
          <p:cNvPr id="47108" name="Rectangle 7"/>
          <p:cNvSpPr>
            <a:spLocks noGrp="1" noChangeArrowheads="1"/>
          </p:cNvSpPr>
          <p:nvPr>
            <p:ph type="title" idx="4294967295"/>
          </p:nvPr>
        </p:nvSpPr>
        <p:spPr/>
        <p:txBody>
          <a:bodyPr/>
          <a:lstStyle/>
          <a:p>
            <a:r>
              <a:rPr lang="en-US" altLang="zh-CN" dirty="0" smtClean="0"/>
              <a:t>9.3.3  </a:t>
            </a:r>
            <a:r>
              <a:rPr lang="zh-CN" altLang="zh-CN" dirty="0" smtClean="0"/>
              <a:t>电子</a:t>
            </a:r>
            <a:r>
              <a:rPr lang="zh-CN" altLang="zh-CN" dirty="0"/>
              <a:t>现金的优缺点</a:t>
            </a:r>
            <a:r>
              <a:rPr lang="zh-CN" altLang="en-US" dirty="0"/>
              <a:t>（续）</a:t>
            </a:r>
            <a:endParaRPr lang="en-US" dirty="0" smtClean="0"/>
          </a:p>
        </p:txBody>
      </p:sp>
      <p:sp>
        <p:nvSpPr>
          <p:cNvPr id="47109" name="Rectangle 8"/>
          <p:cNvSpPr>
            <a:spLocks noGrp="1" noChangeArrowheads="1"/>
          </p:cNvSpPr>
          <p:nvPr>
            <p:ph type="body" idx="4294967295"/>
          </p:nvPr>
        </p:nvSpPr>
        <p:spPr>
          <a:xfrm>
            <a:off x="457200" y="1371600"/>
            <a:ext cx="8229600" cy="4525963"/>
          </a:xfrm>
        </p:spPr>
        <p:txBody>
          <a:bodyPr/>
          <a:lstStyle/>
          <a:p>
            <a:r>
              <a:rPr lang="zh-CN" altLang="zh-CN" dirty="0"/>
              <a:t>电子现金在美国没有取得成功的</a:t>
            </a:r>
            <a:r>
              <a:rPr lang="zh-CN" altLang="zh-CN" dirty="0" smtClean="0"/>
              <a:t>原因</a:t>
            </a:r>
            <a:r>
              <a:rPr lang="en-US" dirty="0" smtClean="0"/>
              <a:t> </a:t>
            </a:r>
          </a:p>
          <a:p>
            <a:pPr lvl="1"/>
            <a:r>
              <a:rPr lang="zh-CN" altLang="zh-CN" dirty="0"/>
              <a:t>电子现金</a:t>
            </a:r>
            <a:r>
              <a:rPr lang="zh-CN" altLang="zh-CN" dirty="0" smtClean="0"/>
              <a:t>系统</a:t>
            </a:r>
            <a:r>
              <a:rPr lang="zh-CN" altLang="en-US" dirty="0" smtClean="0"/>
              <a:t>实施</a:t>
            </a:r>
            <a:endParaRPr lang="en-US" dirty="0" smtClean="0"/>
          </a:p>
          <a:p>
            <a:pPr lvl="2"/>
            <a:r>
              <a:rPr lang="zh-CN" altLang="zh-CN" dirty="0"/>
              <a:t>都需要安装到用户的浏览器</a:t>
            </a:r>
            <a:r>
              <a:rPr lang="zh-CN" altLang="zh-CN" dirty="0" smtClean="0"/>
              <a:t>中</a:t>
            </a:r>
            <a:endParaRPr lang="en-US" dirty="0" smtClean="0"/>
          </a:p>
          <a:p>
            <a:pPr lvl="1"/>
            <a:r>
              <a:rPr lang="zh-CN" altLang="zh-CN" dirty="0"/>
              <a:t>相互竞争的技术有</a:t>
            </a:r>
            <a:r>
              <a:rPr lang="zh-CN" altLang="zh-CN" dirty="0" smtClean="0"/>
              <a:t>很多</a:t>
            </a:r>
            <a:endParaRPr lang="en-US" dirty="0" smtClean="0"/>
          </a:p>
          <a:p>
            <a:pPr lvl="2"/>
            <a:r>
              <a:rPr lang="zh-CN" altLang="zh-CN" dirty="0"/>
              <a:t>没有开发出针对所有电子现金系统的共同</a:t>
            </a:r>
            <a:r>
              <a:rPr lang="zh-CN" altLang="zh-CN" dirty="0" smtClean="0"/>
              <a:t>标准</a:t>
            </a:r>
            <a:endParaRPr lang="en-US" dirty="0" smtClean="0"/>
          </a:p>
          <a:p>
            <a:pPr lvl="2"/>
            <a:r>
              <a:rPr lang="zh-CN" altLang="zh-CN" dirty="0" smtClean="0"/>
              <a:t>每</a:t>
            </a:r>
            <a:r>
              <a:rPr lang="zh-CN" altLang="zh-CN" dirty="0"/>
              <a:t>一种电子现金方案都要求有自己专门的安装和流程，彼此不能互</a:t>
            </a:r>
            <a:r>
              <a:rPr lang="zh-CN" altLang="zh-CN" dirty="0" smtClean="0"/>
              <a:t>操作</a:t>
            </a:r>
            <a:endParaRPr lang="en-US" dirty="0" smtClean="0"/>
          </a:p>
          <a:p>
            <a:r>
              <a:rPr lang="zh-CN" altLang="zh-CN" dirty="0"/>
              <a:t>互操作的</a:t>
            </a:r>
            <a:r>
              <a:rPr lang="zh-CN" altLang="zh-CN" dirty="0" smtClean="0"/>
              <a:t>软件</a:t>
            </a:r>
            <a:r>
              <a:rPr lang="en-US" dirty="0" smtClean="0"/>
              <a:t>:</a:t>
            </a:r>
            <a:endParaRPr lang="en-US" b="1" dirty="0" smtClean="0"/>
          </a:p>
          <a:p>
            <a:pPr lvl="1"/>
            <a:r>
              <a:rPr lang="zh-CN" altLang="zh-CN" dirty="0"/>
              <a:t>可在多种硬件配置和不同软件系统上透明地</a:t>
            </a:r>
            <a:r>
              <a:rPr lang="zh-CN" altLang="zh-CN" dirty="0" smtClean="0"/>
              <a:t>运行</a:t>
            </a:r>
            <a:endParaRPr lang="en-US" dirty="0" smtClean="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206BE9A-8B23-48F6-8FF7-6E07558E548B}" type="slidenum">
              <a:rPr lang="en-US" smtClean="0"/>
              <a:pPr/>
              <a:t>41</a:t>
            </a:fld>
            <a:endParaRPr lang="en-US" dirty="0" smtClean="0"/>
          </a:p>
        </p:txBody>
      </p:sp>
      <p:sp>
        <p:nvSpPr>
          <p:cNvPr id="51204" name="Rectangle 7"/>
          <p:cNvSpPr>
            <a:spLocks noGrp="1" noChangeArrowheads="1"/>
          </p:cNvSpPr>
          <p:nvPr>
            <p:ph type="title" idx="4294967295"/>
          </p:nvPr>
        </p:nvSpPr>
        <p:spPr/>
        <p:txBody>
          <a:bodyPr/>
          <a:lstStyle/>
          <a:p>
            <a:r>
              <a:rPr lang="en-US" altLang="zh-CN" dirty="0" smtClean="0"/>
              <a:t>9.4  </a:t>
            </a:r>
            <a:r>
              <a:rPr lang="zh-CN" altLang="en-US" dirty="0" smtClean="0"/>
              <a:t>数字钱包</a:t>
            </a:r>
            <a:endParaRPr lang="en-US" dirty="0" smtClean="0"/>
          </a:p>
        </p:txBody>
      </p:sp>
      <p:sp>
        <p:nvSpPr>
          <p:cNvPr id="51205" name="Rectangle 8"/>
          <p:cNvSpPr>
            <a:spLocks noGrp="1" noChangeArrowheads="1"/>
          </p:cNvSpPr>
          <p:nvPr>
            <p:ph type="body" idx="4294967295"/>
          </p:nvPr>
        </p:nvSpPr>
        <p:spPr/>
        <p:txBody>
          <a:bodyPr/>
          <a:lstStyle/>
          <a:p>
            <a:r>
              <a:rPr lang="zh-CN" altLang="en-US" dirty="0" smtClean="0"/>
              <a:t>消费者网上购物时关心</a:t>
            </a:r>
            <a:endParaRPr lang="en-US" dirty="0" smtClean="0"/>
          </a:p>
          <a:p>
            <a:pPr lvl="1"/>
            <a:r>
              <a:rPr lang="zh-CN" altLang="zh-CN" dirty="0"/>
              <a:t>每次采购都重复输入送货地址和支付</a:t>
            </a:r>
            <a:r>
              <a:rPr lang="zh-CN" altLang="zh-CN" dirty="0" smtClean="0"/>
              <a:t>信息</a:t>
            </a:r>
            <a:endParaRPr lang="en-US" dirty="0" smtClean="0"/>
          </a:p>
          <a:p>
            <a:pPr lvl="1"/>
            <a:r>
              <a:rPr lang="zh-CN" altLang="en-US" dirty="0" smtClean="0"/>
              <a:t>填单</a:t>
            </a:r>
            <a:endParaRPr lang="en-US" dirty="0" smtClean="0"/>
          </a:p>
          <a:p>
            <a:r>
              <a:rPr lang="zh-CN" altLang="en-US" dirty="0" smtClean="0"/>
              <a:t>解决方案</a:t>
            </a:r>
            <a:endParaRPr lang="en-US" dirty="0" smtClean="0"/>
          </a:p>
          <a:p>
            <a:pPr lvl="1"/>
            <a:r>
              <a:rPr lang="zh-CN" altLang="zh-CN" dirty="0"/>
              <a:t>允许客户在网站上存储姓名、地址与信用卡</a:t>
            </a:r>
            <a:r>
              <a:rPr lang="zh-CN" altLang="zh-CN" dirty="0" smtClean="0"/>
              <a:t>信息</a:t>
            </a:r>
            <a:endParaRPr lang="en-US" altLang="zh-CN" dirty="0" smtClean="0"/>
          </a:p>
          <a:p>
            <a:pPr lvl="1"/>
            <a:r>
              <a:rPr lang="zh-CN" altLang="en-US" dirty="0" smtClean="0"/>
              <a:t>问题</a:t>
            </a:r>
            <a:endParaRPr lang="en-US" dirty="0" smtClean="0"/>
          </a:p>
          <a:p>
            <a:pPr lvl="2"/>
            <a:r>
              <a:rPr lang="zh-CN" altLang="zh-CN" dirty="0"/>
              <a:t>还需要消费者在每个网站上都输入这些</a:t>
            </a:r>
            <a:r>
              <a:rPr lang="zh-CN" altLang="zh-CN" dirty="0" smtClean="0"/>
              <a:t>信</a:t>
            </a:r>
            <a:endParaRPr lang="en-US" dirty="0" smtClean="0"/>
          </a:p>
          <a:p>
            <a:pPr lvl="1"/>
            <a:endParaRPr lang="en-US" dirty="0" smtClean="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7"/>
          <p:cNvSpPr>
            <a:spLocks noGrp="1" noChangeArrowheads="1"/>
          </p:cNvSpPr>
          <p:nvPr>
            <p:ph type="title"/>
          </p:nvPr>
        </p:nvSpPr>
        <p:spPr/>
        <p:txBody>
          <a:bodyPr/>
          <a:lstStyle/>
          <a:p>
            <a:r>
              <a:rPr lang="en-US" altLang="zh-CN" dirty="0" smtClean="0"/>
              <a:t>9.4  </a:t>
            </a:r>
            <a:r>
              <a:rPr lang="zh-CN" altLang="en-US" dirty="0" smtClean="0"/>
              <a:t>数字钱包（续）</a:t>
            </a:r>
            <a:endParaRPr lang="en-US" dirty="0" smtClean="0"/>
          </a:p>
        </p:txBody>
      </p:sp>
      <p:sp>
        <p:nvSpPr>
          <p:cNvPr id="52229" name="Rectangle 8"/>
          <p:cNvSpPr>
            <a:spLocks noGrp="1" noChangeArrowheads="1"/>
          </p:cNvSpPr>
          <p:nvPr>
            <p:ph type="body" idx="1"/>
          </p:nvPr>
        </p:nvSpPr>
        <p:spPr/>
        <p:txBody>
          <a:bodyPr/>
          <a:lstStyle/>
          <a:p>
            <a:r>
              <a:rPr lang="zh-CN" altLang="en-US" b="1" dirty="0" smtClean="0"/>
              <a:t>数字钱包</a:t>
            </a:r>
            <a:r>
              <a:rPr lang="en-US" b="1" dirty="0" smtClean="0"/>
              <a:t> (</a:t>
            </a:r>
            <a:r>
              <a:rPr lang="zh-CN" altLang="en-US" b="1" dirty="0" smtClean="0"/>
              <a:t>电子钱包或</a:t>
            </a:r>
            <a:r>
              <a:rPr lang="en-US" b="1" dirty="0" smtClean="0"/>
              <a:t> e-wallet)</a:t>
            </a:r>
          </a:p>
          <a:p>
            <a:pPr lvl="1"/>
            <a:r>
              <a:rPr lang="zh-CN" altLang="zh-CN" dirty="0"/>
              <a:t>存储信用卡、电子现金、所有者身份证与所有者联系</a:t>
            </a:r>
            <a:r>
              <a:rPr lang="zh-CN" altLang="zh-CN" dirty="0" smtClean="0"/>
              <a:t>信息</a:t>
            </a:r>
            <a:endParaRPr lang="en-US" dirty="0" smtClean="0"/>
          </a:p>
          <a:p>
            <a:pPr lvl="1"/>
            <a:r>
              <a:rPr lang="zh-CN" altLang="zh-CN" dirty="0"/>
              <a:t>电子商务网站的收款台填写这些</a:t>
            </a:r>
            <a:r>
              <a:rPr lang="zh-CN" altLang="zh-CN" dirty="0" smtClean="0"/>
              <a:t>信息</a:t>
            </a:r>
            <a:endParaRPr lang="en-US" dirty="0" smtClean="0"/>
          </a:p>
          <a:p>
            <a:pPr lvl="1"/>
            <a:r>
              <a:rPr lang="zh-CN" altLang="en-US" dirty="0" smtClean="0"/>
              <a:t>好处</a:t>
            </a:r>
            <a:r>
              <a:rPr lang="en-US" dirty="0" smtClean="0"/>
              <a:t>: </a:t>
            </a:r>
            <a:r>
              <a:rPr lang="zh-CN" altLang="en-US" dirty="0" smtClean="0"/>
              <a:t>消费者</a:t>
            </a:r>
            <a:r>
              <a:rPr lang="zh-CN" altLang="zh-CN" dirty="0"/>
              <a:t>只需要输入一次个人</a:t>
            </a:r>
            <a:r>
              <a:rPr lang="zh-CN" altLang="zh-CN" dirty="0" smtClean="0"/>
              <a:t>信息</a:t>
            </a:r>
            <a:endParaRPr lang="en-US" dirty="0" smtClean="0"/>
          </a:p>
          <a:p>
            <a:pPr lvl="2"/>
            <a:r>
              <a:rPr lang="zh-CN" altLang="en-US" dirty="0" smtClean="0"/>
              <a:t>购物更加高效</a:t>
            </a:r>
            <a:endParaRPr lang="en-US" dirty="0" smtClean="0"/>
          </a:p>
          <a:p>
            <a:pPr lvl="1"/>
            <a:r>
              <a:rPr lang="zh-CN" altLang="en-US" dirty="0" smtClean="0"/>
              <a:t>数字钱包技术要素</a:t>
            </a:r>
            <a:endParaRPr lang="en-US" dirty="0" smtClean="0"/>
          </a:p>
          <a:p>
            <a:pPr lvl="2"/>
            <a:r>
              <a:rPr lang="zh-CN" altLang="en-US" dirty="0" smtClean="0"/>
              <a:t>系统</a:t>
            </a:r>
            <a:r>
              <a:rPr lang="en-US" dirty="0" smtClean="0"/>
              <a:t>:</a:t>
            </a:r>
            <a:r>
              <a:rPr lang="zh-CN" altLang="zh-CN" dirty="0"/>
              <a:t>用于识别的基础</a:t>
            </a:r>
            <a:r>
              <a:rPr lang="zh-CN" altLang="zh-CN" dirty="0" smtClean="0"/>
              <a:t>设施</a:t>
            </a:r>
            <a:endParaRPr lang="en-US" dirty="0" smtClean="0"/>
          </a:p>
          <a:p>
            <a:pPr lvl="2"/>
            <a:r>
              <a:rPr lang="zh-CN" altLang="zh-CN" dirty="0" smtClean="0"/>
              <a:t>应用</a:t>
            </a:r>
            <a:r>
              <a:rPr lang="en-US" dirty="0" smtClean="0"/>
              <a:t>:</a:t>
            </a:r>
            <a:r>
              <a:rPr lang="zh-CN" altLang="zh-CN" dirty="0"/>
              <a:t>用户交互</a:t>
            </a:r>
            <a:r>
              <a:rPr lang="zh-CN" altLang="zh-CN" dirty="0" smtClean="0"/>
              <a:t>软件</a:t>
            </a:r>
            <a:endParaRPr lang="en-US" altLang="zh-CN" dirty="0" smtClean="0"/>
          </a:p>
          <a:p>
            <a:pPr lvl="2"/>
            <a:r>
              <a:rPr lang="zh-CN" altLang="zh-CN" dirty="0" smtClean="0"/>
              <a:t>设备</a:t>
            </a:r>
            <a:r>
              <a:rPr lang="zh-CN" altLang="en-US" dirty="0" smtClean="0"/>
              <a:t>：</a:t>
            </a:r>
            <a:r>
              <a:rPr lang="zh-CN" altLang="zh-CN" dirty="0"/>
              <a:t>如果需要使用特殊</a:t>
            </a:r>
            <a:r>
              <a:rPr lang="zh-CN" altLang="zh-CN" dirty="0" smtClean="0"/>
              <a:t>设备</a:t>
            </a:r>
            <a:endParaRPr lang="en-US" dirty="0" smtClean="0"/>
          </a:p>
        </p:txBody>
      </p:sp>
      <p:sp>
        <p:nvSpPr>
          <p:cNvPr id="52227"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E9B3D7C-8DB0-4A48-837D-13622E015DA0}" type="slidenum">
              <a:rPr lang="en-US" smtClean="0"/>
              <a:pPr/>
              <a:t>42</a:t>
            </a:fld>
            <a:endParaRPr lang="en-US"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2" name="Rectangle 7"/>
          <p:cNvSpPr>
            <a:spLocks noGrp="1" noChangeArrowheads="1"/>
          </p:cNvSpPr>
          <p:nvPr>
            <p:ph type="title"/>
          </p:nvPr>
        </p:nvSpPr>
        <p:spPr/>
        <p:txBody>
          <a:bodyPr/>
          <a:lstStyle/>
          <a:p>
            <a:r>
              <a:rPr lang="en-US" altLang="zh-CN" dirty="0" smtClean="0"/>
              <a:t>9.4.1  </a:t>
            </a:r>
            <a:r>
              <a:rPr lang="zh-CN" altLang="en-US" dirty="0" smtClean="0"/>
              <a:t>纯软件数字钱包</a:t>
            </a:r>
            <a:endParaRPr lang="en-US" dirty="0" smtClean="0"/>
          </a:p>
        </p:txBody>
      </p:sp>
      <p:sp>
        <p:nvSpPr>
          <p:cNvPr id="53253" name="Rectangle 8"/>
          <p:cNvSpPr>
            <a:spLocks noGrp="1" noChangeArrowheads="1"/>
          </p:cNvSpPr>
          <p:nvPr>
            <p:ph type="body" idx="1"/>
          </p:nvPr>
        </p:nvSpPr>
        <p:spPr/>
        <p:txBody>
          <a:bodyPr/>
          <a:lstStyle/>
          <a:p>
            <a:r>
              <a:rPr lang="zh-CN" altLang="en-US" b="1" dirty="0" smtClean="0"/>
              <a:t>服务器端数字钱包</a:t>
            </a:r>
            <a:endParaRPr lang="en-US" b="1" dirty="0" smtClean="0"/>
          </a:p>
          <a:p>
            <a:pPr lvl="1"/>
            <a:r>
              <a:rPr lang="zh-CN" altLang="zh-CN" dirty="0"/>
              <a:t>在商家服务器或数字钱包发行公司的服务器上存储客户的</a:t>
            </a:r>
            <a:r>
              <a:rPr lang="zh-CN" altLang="zh-CN" dirty="0" smtClean="0"/>
              <a:t>信息</a:t>
            </a:r>
            <a:endParaRPr lang="en-US" dirty="0" smtClean="0"/>
          </a:p>
          <a:p>
            <a:pPr lvl="1"/>
            <a:r>
              <a:rPr lang="zh-CN" altLang="en-US" dirty="0" smtClean="0"/>
              <a:t>没有下载时间或在用户计算机上进行安装</a:t>
            </a:r>
            <a:endParaRPr lang="en-US" dirty="0" smtClean="0"/>
          </a:p>
          <a:p>
            <a:pPr lvl="1"/>
            <a:r>
              <a:rPr lang="zh-CN" altLang="en-US" dirty="0" smtClean="0"/>
              <a:t>主要缺点</a:t>
            </a:r>
            <a:r>
              <a:rPr lang="en-US" dirty="0" smtClean="0"/>
              <a:t> </a:t>
            </a:r>
          </a:p>
          <a:p>
            <a:pPr lvl="2"/>
            <a:r>
              <a:rPr lang="zh-CN" altLang="zh-CN" dirty="0"/>
              <a:t>客户机—服务器间的安全漏洞可能会导致数千用户的个人信息泄露给未经授权的第三</a:t>
            </a:r>
            <a:r>
              <a:rPr lang="zh-CN" altLang="zh-CN" dirty="0" smtClean="0"/>
              <a:t>方</a:t>
            </a:r>
            <a:endParaRPr lang="en-US" dirty="0" smtClean="0"/>
          </a:p>
        </p:txBody>
      </p:sp>
      <p:sp>
        <p:nvSpPr>
          <p:cNvPr id="53251"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F418F36-DBB7-4A22-ACDC-ECE1FC1B5EFF}" type="slidenum">
              <a:rPr lang="en-US" smtClean="0"/>
              <a:pPr/>
              <a:t>43</a:t>
            </a:fld>
            <a:endParaRPr lang="en-US" dirty="0" smtClean="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9.4.1  </a:t>
            </a:r>
            <a:r>
              <a:rPr lang="zh-CN" altLang="en-US" dirty="0" smtClean="0"/>
              <a:t>纯</a:t>
            </a:r>
            <a:r>
              <a:rPr lang="zh-CN" altLang="en-US" dirty="0"/>
              <a:t>软件数字</a:t>
            </a:r>
            <a:r>
              <a:rPr lang="zh-CN" altLang="en-US" dirty="0" smtClean="0"/>
              <a:t>钱包（续）</a:t>
            </a:r>
            <a:endParaRPr lang="en-US" dirty="0"/>
          </a:p>
        </p:txBody>
      </p:sp>
      <p:sp>
        <p:nvSpPr>
          <p:cNvPr id="3" name="Content Placeholder 2"/>
          <p:cNvSpPr>
            <a:spLocks noGrp="1"/>
          </p:cNvSpPr>
          <p:nvPr>
            <p:ph idx="1"/>
          </p:nvPr>
        </p:nvSpPr>
        <p:spPr/>
        <p:txBody>
          <a:bodyPr/>
          <a:lstStyle/>
          <a:p>
            <a:r>
              <a:rPr lang="zh-CN" altLang="zh-CN" dirty="0"/>
              <a:t>客户端数字</a:t>
            </a:r>
            <a:r>
              <a:rPr lang="zh-CN" altLang="zh-CN" dirty="0" smtClean="0"/>
              <a:t>钱包</a:t>
            </a:r>
            <a:endParaRPr lang="en-US" b="1" dirty="0" smtClean="0"/>
          </a:p>
          <a:p>
            <a:pPr lvl="1"/>
            <a:r>
              <a:rPr lang="zh-CN" altLang="zh-CN" dirty="0"/>
              <a:t>在消费者自己的计算机上存储消费者的</a:t>
            </a:r>
            <a:r>
              <a:rPr lang="zh-CN" altLang="zh-CN" dirty="0" smtClean="0"/>
              <a:t>信息</a:t>
            </a:r>
            <a:endParaRPr lang="en-US" dirty="0" smtClean="0"/>
          </a:p>
          <a:p>
            <a:pPr lvl="1"/>
            <a:r>
              <a:rPr lang="zh-CN" altLang="en-US" dirty="0" smtClean="0"/>
              <a:t>缺点</a:t>
            </a:r>
            <a:endParaRPr lang="en-US" dirty="0" smtClean="0"/>
          </a:p>
          <a:p>
            <a:pPr lvl="2"/>
            <a:r>
              <a:rPr lang="zh-CN" altLang="zh-CN" dirty="0"/>
              <a:t>不能便携</a:t>
            </a:r>
            <a:r>
              <a:rPr lang="en-US" dirty="0" smtClean="0"/>
              <a:t>:</a:t>
            </a:r>
            <a:r>
              <a:rPr lang="zh-CN" altLang="zh-CN" dirty="0" smtClean="0"/>
              <a:t>用户</a:t>
            </a:r>
            <a:r>
              <a:rPr lang="zh-CN" altLang="en-US" dirty="0" smtClean="0"/>
              <a:t>的每一台计算机上都必须下载</a:t>
            </a:r>
            <a:r>
              <a:rPr lang="zh-CN" altLang="zh-CN" dirty="0" smtClean="0"/>
              <a:t>钱包软件</a:t>
            </a:r>
            <a:endParaRPr lang="en-US" dirty="0" smtClean="0"/>
          </a:p>
          <a:p>
            <a:pPr lvl="1"/>
            <a:r>
              <a:rPr lang="zh-CN" altLang="en-US" dirty="0" smtClean="0"/>
              <a:t>优势</a:t>
            </a:r>
            <a:endParaRPr lang="en-US" dirty="0" smtClean="0"/>
          </a:p>
          <a:p>
            <a:pPr lvl="2"/>
            <a:r>
              <a:rPr lang="zh-CN" altLang="zh-CN" dirty="0"/>
              <a:t>敏感</a:t>
            </a:r>
            <a:r>
              <a:rPr lang="zh-CN" altLang="zh-CN" dirty="0" smtClean="0"/>
              <a:t>信息存储</a:t>
            </a:r>
            <a:r>
              <a:rPr lang="zh-CN" altLang="zh-CN" dirty="0"/>
              <a:t>在用户自己的计算机</a:t>
            </a:r>
            <a:r>
              <a:rPr lang="zh-CN" altLang="zh-CN" dirty="0" smtClean="0"/>
              <a:t>上</a:t>
            </a:r>
            <a:endParaRPr lang="en-US" dirty="0" smtClean="0"/>
          </a:p>
          <a:p>
            <a:endParaRPr lang="en-US" dirty="0"/>
          </a:p>
        </p:txBody>
      </p:sp>
      <p:sp>
        <p:nvSpPr>
          <p:cNvPr id="5" name="Slide Number Placeholder 4"/>
          <p:cNvSpPr>
            <a:spLocks noGrp="1"/>
          </p:cNvSpPr>
          <p:nvPr>
            <p:ph type="sldNum" sz="quarter" idx="11"/>
          </p:nvPr>
        </p:nvSpPr>
        <p:spPr/>
        <p:txBody>
          <a:bodyPr/>
          <a:lstStyle/>
          <a:p>
            <a:fld id="{D3AA4055-2CAA-4C89-8981-80C2F0BC5F6C}" type="slidenum">
              <a:rPr lang="en-US" smtClean="0"/>
              <a:pPr/>
              <a:t>44</a:t>
            </a:fld>
            <a:endParaRPr lang="en-US" dirty="0"/>
          </a:p>
        </p:txBody>
      </p:sp>
    </p:spTree>
    <p:extLst>
      <p:ext uri="{BB962C8B-B14F-4D97-AF65-F5344CB8AC3E}">
        <p14:creationId xmlns:p14="http://schemas.microsoft.com/office/powerpoint/2010/main" val="49707818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991C7EC-7D5C-4582-8279-903C38EB9E54}" type="slidenum">
              <a:rPr lang="en-US" smtClean="0"/>
              <a:pPr/>
              <a:t>45</a:t>
            </a:fld>
            <a:endParaRPr lang="en-US" dirty="0" smtClean="0"/>
          </a:p>
        </p:txBody>
      </p:sp>
      <p:sp>
        <p:nvSpPr>
          <p:cNvPr id="54276" name="Rectangle 7"/>
          <p:cNvSpPr>
            <a:spLocks noGrp="1" noChangeArrowheads="1"/>
          </p:cNvSpPr>
          <p:nvPr>
            <p:ph type="title" idx="4294967295"/>
          </p:nvPr>
        </p:nvSpPr>
        <p:spPr/>
        <p:txBody>
          <a:bodyPr/>
          <a:lstStyle/>
          <a:p>
            <a:r>
              <a:rPr lang="en-US" altLang="zh-CN" dirty="0" smtClean="0"/>
              <a:t>9.4.1  </a:t>
            </a:r>
            <a:r>
              <a:rPr lang="zh-CN" altLang="en-US" dirty="0" smtClean="0"/>
              <a:t>纯</a:t>
            </a:r>
            <a:r>
              <a:rPr lang="zh-CN" altLang="en-US" dirty="0"/>
              <a:t>软件数字钱包（续）</a:t>
            </a:r>
            <a:endParaRPr lang="en-US" dirty="0" smtClean="0"/>
          </a:p>
        </p:txBody>
      </p:sp>
      <p:sp>
        <p:nvSpPr>
          <p:cNvPr id="54277" name="Rectangle 8"/>
          <p:cNvSpPr>
            <a:spLocks noGrp="1" noChangeArrowheads="1"/>
          </p:cNvSpPr>
          <p:nvPr>
            <p:ph type="body" idx="4294967295"/>
          </p:nvPr>
        </p:nvSpPr>
        <p:spPr/>
        <p:txBody>
          <a:bodyPr/>
          <a:lstStyle/>
          <a:p>
            <a:r>
              <a:rPr lang="zh-CN" altLang="en-US" dirty="0" smtClean="0"/>
              <a:t>服务器端数字钱包例子</a:t>
            </a:r>
            <a:r>
              <a:rPr lang="en-US" dirty="0" smtClean="0"/>
              <a:t>:</a:t>
            </a:r>
          </a:p>
          <a:p>
            <a:pPr lvl="1"/>
            <a:r>
              <a:rPr lang="zh-CN" altLang="en-US" dirty="0" smtClean="0"/>
              <a:t>微软</a:t>
            </a:r>
            <a:r>
              <a:rPr lang="en-US" dirty="0" smtClean="0"/>
              <a:t> Windows Live ID</a:t>
            </a:r>
          </a:p>
          <a:p>
            <a:pPr lvl="2"/>
            <a:r>
              <a:rPr lang="zh-CN" altLang="en-US" dirty="0" smtClean="0"/>
              <a:t>单点登录</a:t>
            </a:r>
            <a:r>
              <a:rPr lang="en-US" dirty="0" smtClean="0"/>
              <a:t> (SSI)</a:t>
            </a:r>
            <a:r>
              <a:rPr lang="zh-CN" altLang="en-US" dirty="0" smtClean="0"/>
              <a:t>服务</a:t>
            </a:r>
            <a:endParaRPr lang="en-US" dirty="0" smtClean="0"/>
          </a:p>
          <a:p>
            <a:pPr lvl="2"/>
            <a:r>
              <a:rPr lang="zh-CN" altLang="en-US" dirty="0" smtClean="0"/>
              <a:t>自动填单</a:t>
            </a:r>
            <a:endParaRPr lang="en-US" dirty="0" smtClean="0"/>
          </a:p>
          <a:p>
            <a:pPr lvl="2"/>
            <a:r>
              <a:rPr lang="zh-CN" altLang="en-US" dirty="0" smtClean="0"/>
              <a:t>个人信息加密以及口令保护</a:t>
            </a:r>
            <a:endParaRPr lang="en-US" dirty="0" smtClean="0"/>
          </a:p>
          <a:p>
            <a:pPr lvl="2"/>
            <a:r>
              <a:rPr lang="zh-CN" altLang="en-US" dirty="0" smtClean="0"/>
              <a:t>集成服务：</a:t>
            </a:r>
            <a:r>
              <a:rPr lang="en-US" altLang="zh-CN" dirty="0" smtClean="0"/>
              <a:t>SSI</a:t>
            </a:r>
            <a:r>
              <a:rPr lang="zh-CN" altLang="en-US" dirty="0" smtClean="0"/>
              <a:t>、钱包服务、</a:t>
            </a:r>
            <a:r>
              <a:rPr lang="zh-CN" altLang="zh-CN" dirty="0"/>
              <a:t>儿童</a:t>
            </a:r>
            <a:r>
              <a:rPr lang="zh-CN" altLang="zh-CN" dirty="0" smtClean="0"/>
              <a:t>服务</a:t>
            </a:r>
            <a:r>
              <a:rPr lang="zh-CN" altLang="en-US" dirty="0" smtClean="0"/>
              <a:t>、</a:t>
            </a:r>
            <a:r>
              <a:rPr lang="zh-CN" altLang="zh-CN" dirty="0"/>
              <a:t>公开形象</a:t>
            </a:r>
            <a:r>
              <a:rPr lang="zh-CN" altLang="zh-CN" dirty="0" smtClean="0"/>
              <a:t>服务</a:t>
            </a:r>
            <a:endParaRPr lang="en-US" dirty="0" smtClean="0"/>
          </a:p>
          <a:p>
            <a:pPr lvl="1"/>
            <a:r>
              <a:rPr lang="zh-CN" altLang="en-US" dirty="0" smtClean="0"/>
              <a:t>雅虎钱包</a:t>
            </a:r>
            <a:endParaRPr lang="en-US" dirty="0" smtClean="0"/>
          </a:p>
          <a:p>
            <a:pPr lvl="2"/>
            <a:r>
              <a:rPr lang="zh-CN" altLang="zh-CN" dirty="0"/>
              <a:t>基于软件的数字</a:t>
            </a:r>
            <a:r>
              <a:rPr lang="zh-CN" altLang="zh-CN" dirty="0" smtClean="0"/>
              <a:t>钱包</a:t>
            </a:r>
            <a:endParaRPr lang="en-US" dirty="0" smtClean="0"/>
          </a:p>
          <a:p>
            <a:pPr lvl="2"/>
            <a:r>
              <a:rPr lang="zh-CN" altLang="zh-CN" dirty="0"/>
              <a:t>自动填写在线</a:t>
            </a:r>
            <a:r>
              <a:rPr lang="zh-CN" altLang="zh-CN" dirty="0" smtClean="0"/>
              <a:t>订单</a:t>
            </a:r>
            <a:endParaRPr lang="en-US" dirty="0" smtClean="0"/>
          </a:p>
          <a:p>
            <a:pPr lvl="2"/>
            <a:r>
              <a:rPr lang="zh-CN" altLang="en-US" dirty="0" smtClean="0"/>
              <a:t>被</a:t>
            </a:r>
            <a:r>
              <a:rPr lang="zh-CN" altLang="zh-CN" dirty="0" smtClean="0"/>
              <a:t>许多商家接受</a:t>
            </a:r>
            <a:endParaRPr lang="en-US" dirty="0" smtClean="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9.4.2  </a:t>
            </a:r>
            <a:r>
              <a:rPr lang="zh-CN" altLang="zh-CN" dirty="0" smtClean="0"/>
              <a:t>基于</a:t>
            </a:r>
            <a:r>
              <a:rPr lang="zh-CN" altLang="zh-CN" dirty="0"/>
              <a:t>硬件的数字钱包</a:t>
            </a:r>
          </a:p>
        </p:txBody>
      </p:sp>
      <p:sp>
        <p:nvSpPr>
          <p:cNvPr id="3" name="Content Placeholder 2"/>
          <p:cNvSpPr>
            <a:spLocks noGrp="1"/>
          </p:cNvSpPr>
          <p:nvPr>
            <p:ph idx="1"/>
          </p:nvPr>
        </p:nvSpPr>
        <p:spPr/>
        <p:txBody>
          <a:bodyPr/>
          <a:lstStyle/>
          <a:p>
            <a:r>
              <a:rPr lang="zh-CN" altLang="en-US" dirty="0" smtClean="0"/>
              <a:t>使用智能手机实现</a:t>
            </a:r>
            <a:r>
              <a:rPr lang="en-US" dirty="0" smtClean="0"/>
              <a:t> </a:t>
            </a:r>
          </a:p>
          <a:p>
            <a:pPr lvl="1"/>
            <a:r>
              <a:rPr lang="zh-CN" altLang="zh-CN" dirty="0"/>
              <a:t>存储拥有者的身份证明</a:t>
            </a:r>
            <a:r>
              <a:rPr lang="en-US" dirty="0" smtClean="0"/>
              <a:t>(</a:t>
            </a:r>
            <a:r>
              <a:rPr lang="zh-CN" altLang="zh-CN" dirty="0"/>
              <a:t>比如驾照、医保卡、商店会员卡以及其它身份识别</a:t>
            </a:r>
            <a:r>
              <a:rPr lang="zh-CN" altLang="zh-CN" dirty="0" smtClean="0"/>
              <a:t>文件</a:t>
            </a:r>
            <a:r>
              <a:rPr lang="en-US" dirty="0" smtClean="0"/>
              <a:t>)</a:t>
            </a:r>
          </a:p>
          <a:p>
            <a:pPr lvl="1"/>
            <a:r>
              <a:rPr lang="zh-CN" altLang="zh-CN" dirty="0" smtClean="0"/>
              <a:t>身份信息传输</a:t>
            </a:r>
            <a:r>
              <a:rPr lang="zh-CN" altLang="en-US" dirty="0" smtClean="0"/>
              <a:t>方式</a:t>
            </a:r>
            <a:r>
              <a:rPr lang="en-US" dirty="0" smtClean="0"/>
              <a:t>:</a:t>
            </a:r>
          </a:p>
          <a:p>
            <a:pPr lvl="2"/>
            <a:r>
              <a:rPr lang="zh-CN" altLang="zh-CN" dirty="0" smtClean="0"/>
              <a:t>通过</a:t>
            </a:r>
            <a:r>
              <a:rPr lang="zh-CN" altLang="zh-CN" dirty="0"/>
              <a:t>蓝</a:t>
            </a:r>
            <a:r>
              <a:rPr lang="zh-CN" altLang="zh-CN" dirty="0" smtClean="0"/>
              <a:t>牙</a:t>
            </a:r>
            <a:r>
              <a:rPr lang="zh-CN" altLang="en-US" dirty="0" smtClean="0"/>
              <a:t>或无线</a:t>
            </a:r>
            <a:r>
              <a:rPr lang="zh-CN" altLang="zh-CN" dirty="0" smtClean="0"/>
              <a:t>传递</a:t>
            </a:r>
            <a:r>
              <a:rPr lang="zh-CN" altLang="zh-CN" dirty="0"/>
              <a:t>到附近的</a:t>
            </a:r>
            <a:r>
              <a:rPr lang="zh-CN" altLang="zh-CN" dirty="0" smtClean="0"/>
              <a:t>终端</a:t>
            </a:r>
            <a:endParaRPr lang="en-US" dirty="0" smtClean="0"/>
          </a:p>
          <a:p>
            <a:pPr lvl="2"/>
            <a:r>
              <a:rPr lang="zh-CN" altLang="zh-CN" dirty="0"/>
              <a:t>近场</a:t>
            </a:r>
            <a:r>
              <a:rPr lang="zh-CN" altLang="zh-CN" dirty="0" smtClean="0"/>
              <a:t>通讯</a:t>
            </a:r>
            <a:r>
              <a:rPr lang="en-US" b="1" dirty="0" smtClean="0"/>
              <a:t> </a:t>
            </a:r>
            <a:r>
              <a:rPr lang="en-US" dirty="0" smtClean="0"/>
              <a:t>(</a:t>
            </a:r>
            <a:r>
              <a:rPr lang="en-US" b="1" dirty="0" smtClean="0"/>
              <a:t>NFC</a:t>
            </a:r>
            <a:r>
              <a:rPr lang="en-US" dirty="0" smtClean="0"/>
              <a:t>) </a:t>
            </a:r>
            <a:r>
              <a:rPr lang="zh-CN" altLang="en-US" dirty="0" smtClean="0"/>
              <a:t>技术</a:t>
            </a:r>
            <a:r>
              <a:rPr lang="en-US" dirty="0" smtClean="0"/>
              <a:t>:</a:t>
            </a:r>
            <a:r>
              <a:rPr lang="zh-CN" altLang="zh-CN" dirty="0"/>
              <a:t>短距离非接触式</a:t>
            </a:r>
            <a:r>
              <a:rPr lang="zh-CN" altLang="zh-CN" dirty="0" smtClean="0"/>
              <a:t>数据</a:t>
            </a:r>
            <a:r>
              <a:rPr lang="zh-CN" altLang="en-US" dirty="0" smtClean="0"/>
              <a:t>无线</a:t>
            </a:r>
            <a:r>
              <a:rPr lang="zh-CN" altLang="en-US" dirty="0"/>
              <a:t>传输</a:t>
            </a:r>
            <a:endParaRPr lang="en-US" dirty="0" smtClean="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46</a:t>
            </a:fld>
            <a:endParaRPr lang="en-US" dirty="0"/>
          </a:p>
        </p:txBody>
      </p:sp>
    </p:spTree>
    <p:extLst>
      <p:ext uri="{BB962C8B-B14F-4D97-AF65-F5344CB8AC3E}">
        <p14:creationId xmlns:p14="http://schemas.microsoft.com/office/powerpoint/2010/main" val="315477452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9.4.2  </a:t>
            </a:r>
            <a:r>
              <a:rPr lang="zh-CN" altLang="zh-CN" dirty="0" smtClean="0"/>
              <a:t>基于</a:t>
            </a:r>
            <a:r>
              <a:rPr lang="zh-CN" altLang="zh-CN" dirty="0"/>
              <a:t>硬件的数字</a:t>
            </a:r>
            <a:r>
              <a:rPr lang="zh-CN" altLang="zh-CN" dirty="0" smtClean="0"/>
              <a:t>钱包</a:t>
            </a:r>
            <a:r>
              <a:rPr lang="zh-CN" altLang="en-US" dirty="0" smtClean="0"/>
              <a:t>（续）</a:t>
            </a:r>
            <a:endParaRPr lang="en-US" dirty="0"/>
          </a:p>
        </p:txBody>
      </p:sp>
      <p:sp>
        <p:nvSpPr>
          <p:cNvPr id="3" name="Content Placeholder 2"/>
          <p:cNvSpPr>
            <a:spLocks noGrp="1"/>
          </p:cNvSpPr>
          <p:nvPr>
            <p:ph idx="1"/>
          </p:nvPr>
        </p:nvSpPr>
        <p:spPr/>
        <p:txBody>
          <a:bodyPr/>
          <a:lstStyle/>
          <a:p>
            <a:r>
              <a:rPr lang="zh-CN" altLang="en-US" dirty="0" smtClean="0"/>
              <a:t>状况</a:t>
            </a:r>
            <a:r>
              <a:rPr lang="en-US" dirty="0" smtClean="0"/>
              <a:t>:</a:t>
            </a:r>
          </a:p>
          <a:p>
            <a:pPr lvl="1"/>
            <a:r>
              <a:rPr lang="zh-CN" altLang="zh-CN" dirty="0"/>
              <a:t>在日本已经非常</a:t>
            </a:r>
            <a:r>
              <a:rPr lang="zh-CN" altLang="zh-CN" dirty="0" smtClean="0"/>
              <a:t>流行</a:t>
            </a:r>
            <a:r>
              <a:rPr lang="en-US" dirty="0" smtClean="0"/>
              <a:t>:</a:t>
            </a:r>
            <a:r>
              <a:rPr lang="zh-CN" altLang="zh-CN" dirty="0" smtClean="0"/>
              <a:t>嵌入</a:t>
            </a:r>
            <a:r>
              <a:rPr lang="en-US" altLang="zh-CN" dirty="0" smtClean="0"/>
              <a:t>NFC</a:t>
            </a:r>
            <a:r>
              <a:rPr lang="zh-CN" altLang="zh-CN" dirty="0" smtClean="0"/>
              <a:t>芯片</a:t>
            </a:r>
            <a:r>
              <a:rPr lang="zh-CN" altLang="en-US" dirty="0" smtClean="0"/>
              <a:t>的</a:t>
            </a:r>
            <a:r>
              <a:rPr lang="zh-CN" altLang="zh-CN" dirty="0" smtClean="0"/>
              <a:t>智能手机</a:t>
            </a:r>
            <a:endParaRPr lang="en-US" dirty="0" smtClean="0"/>
          </a:p>
          <a:p>
            <a:pPr lvl="2"/>
            <a:r>
              <a:rPr lang="en-US" i="1" dirty="0" err="1" smtClean="0"/>
              <a:t>Oisaifu-Keitai</a:t>
            </a:r>
            <a:r>
              <a:rPr lang="en-US" i="1" dirty="0" smtClean="0"/>
              <a:t> </a:t>
            </a:r>
            <a:r>
              <a:rPr lang="en-US" dirty="0" smtClean="0"/>
              <a:t>(“</a:t>
            </a:r>
            <a:r>
              <a:rPr lang="zh-CN" altLang="en-US" dirty="0" smtClean="0"/>
              <a:t>移动钱包</a:t>
            </a:r>
            <a:r>
              <a:rPr lang="en-US" dirty="0" smtClean="0"/>
              <a:t>”)</a:t>
            </a:r>
          </a:p>
          <a:p>
            <a:pPr lvl="1"/>
            <a:r>
              <a:rPr lang="zh-CN" altLang="en-US" dirty="0" smtClean="0"/>
              <a:t>美国的例子</a:t>
            </a:r>
            <a:r>
              <a:rPr lang="en-US" dirty="0" smtClean="0"/>
              <a:t>:</a:t>
            </a:r>
          </a:p>
          <a:p>
            <a:pPr lvl="2"/>
            <a:r>
              <a:rPr lang="zh-CN" altLang="en-US" dirty="0" smtClean="0"/>
              <a:t>谷歌钱包（使用</a:t>
            </a:r>
            <a:r>
              <a:rPr lang="en-US" altLang="zh-CN" dirty="0" err="1" smtClean="0"/>
              <a:t>PayPass</a:t>
            </a:r>
            <a:r>
              <a:rPr lang="zh-CN" altLang="en-US" dirty="0" smtClean="0"/>
              <a:t>技术）</a:t>
            </a:r>
            <a:endParaRPr lang="en-US" dirty="0" smtClean="0"/>
          </a:p>
          <a:p>
            <a:pPr lvl="2"/>
            <a:r>
              <a:rPr lang="en-US" dirty="0" smtClean="0"/>
              <a:t>V.me (</a:t>
            </a:r>
            <a:r>
              <a:rPr lang="zh-CN" altLang="en-US" dirty="0"/>
              <a:t>维萨</a:t>
            </a:r>
            <a:r>
              <a:rPr lang="zh-CN" altLang="en-US" dirty="0" smtClean="0"/>
              <a:t>数字</a:t>
            </a:r>
            <a:r>
              <a:rPr lang="en-US" dirty="0" smtClean="0"/>
              <a:t>)</a:t>
            </a:r>
          </a:p>
          <a:p>
            <a:pPr lvl="2"/>
            <a:r>
              <a:rPr lang="zh-CN" altLang="en-US" dirty="0" smtClean="0"/>
              <a:t>贝宝数字钱包（预期发布）</a:t>
            </a:r>
            <a:endParaRPr lang="en-US" dirty="0" smtClean="0"/>
          </a:p>
          <a:p>
            <a:endParaRPr lang="en-US" dirty="0" smtClean="0"/>
          </a:p>
          <a:p>
            <a:endParaRPr lang="en-US" dirty="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47</a:t>
            </a:fld>
            <a:endParaRPr lang="en-US" dirty="0"/>
          </a:p>
        </p:txBody>
      </p:sp>
    </p:spTree>
    <p:extLst>
      <p:ext uri="{BB962C8B-B14F-4D97-AF65-F5344CB8AC3E}">
        <p14:creationId xmlns:p14="http://schemas.microsoft.com/office/powerpoint/2010/main" val="3245407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0E36AC9-6B3F-43BB-8474-C18F1900FD42}" type="slidenum">
              <a:rPr lang="en-US" smtClean="0"/>
              <a:pPr/>
              <a:t>48</a:t>
            </a:fld>
            <a:endParaRPr lang="en-US" dirty="0" smtClean="0"/>
          </a:p>
        </p:txBody>
      </p:sp>
      <p:sp>
        <p:nvSpPr>
          <p:cNvPr id="61444" name="Rectangle 7"/>
          <p:cNvSpPr>
            <a:spLocks noGrp="1" noChangeArrowheads="1"/>
          </p:cNvSpPr>
          <p:nvPr>
            <p:ph type="title" idx="4294967295"/>
          </p:nvPr>
        </p:nvSpPr>
        <p:spPr/>
        <p:txBody>
          <a:bodyPr/>
          <a:lstStyle/>
          <a:p>
            <a:r>
              <a:rPr lang="en-US" altLang="zh-CN" dirty="0" smtClean="0"/>
              <a:t>9.5  </a:t>
            </a:r>
            <a:r>
              <a:rPr lang="zh-CN" altLang="en-US" dirty="0" smtClean="0"/>
              <a:t>储值卡</a:t>
            </a:r>
            <a:endParaRPr lang="en-US" dirty="0" smtClean="0"/>
          </a:p>
        </p:txBody>
      </p:sp>
      <p:sp>
        <p:nvSpPr>
          <p:cNvPr id="61445" name="Rectangle 8"/>
          <p:cNvSpPr>
            <a:spLocks noGrp="1" noChangeArrowheads="1"/>
          </p:cNvSpPr>
          <p:nvPr>
            <p:ph type="body" idx="4294967295"/>
          </p:nvPr>
        </p:nvSpPr>
        <p:spPr/>
        <p:txBody>
          <a:bodyPr/>
          <a:lstStyle/>
          <a:p>
            <a:r>
              <a:rPr lang="zh-CN" altLang="en-US" dirty="0" smtClean="0"/>
              <a:t>微芯片智能卡或磁条塑料卡</a:t>
            </a:r>
            <a:endParaRPr lang="en-US" dirty="0" smtClean="0"/>
          </a:p>
          <a:p>
            <a:r>
              <a:rPr lang="zh-CN" altLang="en-US" dirty="0" smtClean="0"/>
              <a:t>例子</a:t>
            </a:r>
            <a:r>
              <a:rPr lang="en-US" dirty="0" smtClean="0"/>
              <a:t>:</a:t>
            </a:r>
            <a:r>
              <a:rPr lang="zh-CN" altLang="zh-CN" dirty="0"/>
              <a:t>信用卡、借记卡、签账卡、驾驶执照、保险卡和工作证或学生证等</a:t>
            </a:r>
            <a:endParaRPr lang="en-US"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DA7C42C-49AC-4EE1-8DC6-233D5DC1BA06}" type="slidenum">
              <a:rPr lang="en-US" smtClean="0"/>
              <a:pPr/>
              <a:t>49</a:t>
            </a:fld>
            <a:endParaRPr lang="en-US" dirty="0" smtClean="0"/>
          </a:p>
        </p:txBody>
      </p:sp>
      <p:sp>
        <p:nvSpPr>
          <p:cNvPr id="62468" name="Rectangle 7"/>
          <p:cNvSpPr>
            <a:spLocks noGrp="1" noChangeArrowheads="1"/>
          </p:cNvSpPr>
          <p:nvPr>
            <p:ph type="title" idx="4294967295"/>
          </p:nvPr>
        </p:nvSpPr>
        <p:spPr/>
        <p:txBody>
          <a:bodyPr/>
          <a:lstStyle/>
          <a:p>
            <a:r>
              <a:rPr lang="en-US" altLang="zh-CN" dirty="0" smtClean="0"/>
              <a:t>9.5.1  </a:t>
            </a:r>
            <a:r>
              <a:rPr lang="zh-CN" altLang="en-US" dirty="0" smtClean="0"/>
              <a:t>磁卡</a:t>
            </a:r>
            <a:endParaRPr lang="en-US" dirty="0" smtClean="0"/>
          </a:p>
        </p:txBody>
      </p:sp>
      <p:sp>
        <p:nvSpPr>
          <p:cNvPr id="62469" name="Rectangle 8"/>
          <p:cNvSpPr>
            <a:spLocks noGrp="1" noChangeArrowheads="1"/>
          </p:cNvSpPr>
          <p:nvPr>
            <p:ph type="body" idx="4294967295"/>
          </p:nvPr>
        </p:nvSpPr>
        <p:spPr/>
        <p:txBody>
          <a:bodyPr/>
          <a:lstStyle/>
          <a:p>
            <a:r>
              <a:rPr lang="zh-CN" altLang="en-US" dirty="0" smtClean="0"/>
              <a:t>有可充值价值</a:t>
            </a:r>
            <a:endParaRPr lang="en-US" dirty="0" smtClean="0"/>
          </a:p>
          <a:p>
            <a:r>
              <a:rPr lang="zh-CN" altLang="zh-CN" dirty="0"/>
              <a:t>被动</a:t>
            </a:r>
            <a:r>
              <a:rPr lang="zh-CN" altLang="zh-CN" dirty="0" smtClean="0"/>
              <a:t>的</a:t>
            </a:r>
            <a:r>
              <a:rPr lang="zh-CN" altLang="en-US" dirty="0" smtClean="0"/>
              <a:t>磁卡</a:t>
            </a:r>
            <a:r>
              <a:rPr lang="zh-CN" altLang="zh-CN" dirty="0" smtClean="0"/>
              <a:t>不能</a:t>
            </a:r>
            <a:endParaRPr lang="en-US" dirty="0" smtClean="0"/>
          </a:p>
          <a:p>
            <a:pPr lvl="1"/>
            <a:r>
              <a:rPr lang="zh-CN" altLang="zh-CN" dirty="0"/>
              <a:t>发送或接收</a:t>
            </a:r>
            <a:r>
              <a:rPr lang="zh-CN" altLang="zh-CN" dirty="0" smtClean="0"/>
              <a:t>信息</a:t>
            </a:r>
            <a:endParaRPr lang="en-US" dirty="0" smtClean="0"/>
          </a:p>
          <a:p>
            <a:pPr lvl="1"/>
            <a:r>
              <a:rPr lang="zh-CN" altLang="zh-CN" dirty="0"/>
              <a:t>自动增减卡上的</a:t>
            </a:r>
            <a:r>
              <a:rPr lang="zh-CN" altLang="zh-CN" dirty="0" smtClean="0"/>
              <a:t>金额</a:t>
            </a:r>
            <a:endParaRPr lang="en-US" dirty="0" smtClean="0"/>
          </a:p>
          <a:p>
            <a:r>
              <a:rPr lang="zh-CN" altLang="en-US" dirty="0" smtClean="0"/>
              <a:t>处理在插卡设备上完成</a:t>
            </a:r>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6E95EBB-18BD-4BF9-B325-22E0B0C62252}" type="slidenum">
              <a:rPr lang="en-US" smtClean="0"/>
              <a:pPr/>
              <a:t>5</a:t>
            </a:fld>
            <a:endParaRPr lang="en-US" dirty="0" smtClean="0"/>
          </a:p>
        </p:txBody>
      </p:sp>
      <p:sp>
        <p:nvSpPr>
          <p:cNvPr id="31748" name="Rectangle 9"/>
          <p:cNvSpPr>
            <a:spLocks noGrp="1" noChangeArrowheads="1"/>
          </p:cNvSpPr>
          <p:nvPr>
            <p:ph type="title" idx="4294967295"/>
          </p:nvPr>
        </p:nvSpPr>
        <p:spPr/>
        <p:txBody>
          <a:bodyPr/>
          <a:lstStyle/>
          <a:p>
            <a:r>
              <a:rPr lang="en-US" altLang="zh-CN" dirty="0" smtClean="0"/>
              <a:t>9.1.1  </a:t>
            </a:r>
            <a:r>
              <a:rPr lang="zh-CN" altLang="zh-CN" dirty="0" smtClean="0"/>
              <a:t>微</a:t>
            </a:r>
            <a:r>
              <a:rPr lang="zh-CN" altLang="zh-CN" dirty="0"/>
              <a:t>额支付与小额</a:t>
            </a:r>
            <a:r>
              <a:rPr lang="zh-CN" altLang="zh-CN" dirty="0" smtClean="0"/>
              <a:t>支付</a:t>
            </a:r>
            <a:r>
              <a:rPr lang="zh-CN" altLang="en-US" dirty="0" smtClean="0"/>
              <a:t>（续）</a:t>
            </a:r>
            <a:endParaRPr lang="en-US" dirty="0" smtClean="0"/>
          </a:p>
        </p:txBody>
      </p:sp>
      <p:sp>
        <p:nvSpPr>
          <p:cNvPr id="31749" name="Rectangle 10"/>
          <p:cNvSpPr>
            <a:spLocks noGrp="1" noChangeArrowheads="1"/>
          </p:cNvSpPr>
          <p:nvPr>
            <p:ph type="body" idx="4294967295"/>
          </p:nvPr>
        </p:nvSpPr>
        <p:spPr/>
        <p:txBody>
          <a:bodyPr/>
          <a:lstStyle/>
          <a:p>
            <a:r>
              <a:rPr lang="zh-CN" altLang="en-US" dirty="0" smtClean="0"/>
              <a:t>开发微额支付系统的公司</a:t>
            </a:r>
            <a:endParaRPr lang="en-US" dirty="0" smtClean="0"/>
          </a:p>
          <a:p>
            <a:pPr lvl="1"/>
            <a:r>
              <a:rPr lang="en-US" dirty="0" smtClean="0"/>
              <a:t>Millicent, DigiCash, Yaga, BitPass</a:t>
            </a:r>
          </a:p>
          <a:p>
            <a:pPr lvl="2"/>
            <a:r>
              <a:rPr lang="zh-CN" altLang="en-US" dirty="0" smtClean="0"/>
              <a:t>全都失败了</a:t>
            </a:r>
            <a:endParaRPr lang="en-US" dirty="0" smtClean="0"/>
          </a:p>
          <a:p>
            <a:pPr lvl="1"/>
            <a:r>
              <a:rPr lang="zh-CN" altLang="zh-CN" dirty="0"/>
              <a:t>没有一家公司的系统获得广泛</a:t>
            </a:r>
            <a:r>
              <a:rPr lang="zh-CN" altLang="zh-CN" dirty="0" smtClean="0"/>
              <a:t>认可</a:t>
            </a:r>
            <a:endParaRPr lang="en-US" dirty="0" smtClean="0"/>
          </a:p>
          <a:p>
            <a:pPr lvl="1"/>
            <a:r>
              <a:rPr lang="zh-CN" altLang="zh-CN" dirty="0"/>
              <a:t>没有哪一家公司完全致力于提供微额支付服务</a:t>
            </a:r>
            <a:endParaRPr lang="en-US" dirty="0" smtClean="0"/>
          </a:p>
        </p:txBody>
      </p:sp>
    </p:spTree>
    <p:extLst>
      <p:ext uri="{BB962C8B-B14F-4D97-AF65-F5344CB8AC3E}">
        <p14:creationId xmlns:p14="http://schemas.microsoft.com/office/powerpoint/2010/main" val="314715909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EEC71DD-275B-498D-9397-73EAC2CF5B48}" type="slidenum">
              <a:rPr lang="en-US" smtClean="0"/>
              <a:pPr/>
              <a:t>50</a:t>
            </a:fld>
            <a:endParaRPr lang="en-US" dirty="0" smtClean="0"/>
          </a:p>
        </p:txBody>
      </p:sp>
      <p:sp>
        <p:nvSpPr>
          <p:cNvPr id="63492" name="Rectangle 7"/>
          <p:cNvSpPr>
            <a:spLocks noGrp="1" noChangeArrowheads="1"/>
          </p:cNvSpPr>
          <p:nvPr>
            <p:ph type="title" idx="4294967295"/>
          </p:nvPr>
        </p:nvSpPr>
        <p:spPr/>
        <p:txBody>
          <a:bodyPr/>
          <a:lstStyle/>
          <a:p>
            <a:r>
              <a:rPr lang="en-US" altLang="zh-CN" dirty="0" smtClean="0"/>
              <a:t>9.5.2  </a:t>
            </a:r>
            <a:r>
              <a:rPr lang="zh-CN" altLang="en-US" dirty="0" smtClean="0"/>
              <a:t>智能卡</a:t>
            </a:r>
            <a:endParaRPr lang="en-US" dirty="0" smtClean="0"/>
          </a:p>
        </p:txBody>
      </p:sp>
      <p:sp>
        <p:nvSpPr>
          <p:cNvPr id="63493" name="Rectangle 8"/>
          <p:cNvSpPr>
            <a:spLocks noGrp="1" noChangeArrowheads="1"/>
          </p:cNvSpPr>
          <p:nvPr>
            <p:ph type="body" idx="4294967295"/>
          </p:nvPr>
        </p:nvSpPr>
        <p:spPr/>
        <p:txBody>
          <a:bodyPr/>
          <a:lstStyle/>
          <a:p>
            <a:r>
              <a:rPr lang="zh-CN" altLang="en-US" b="1" dirty="0" smtClean="0"/>
              <a:t>智能卡</a:t>
            </a:r>
            <a:r>
              <a:rPr lang="en-US" b="1" dirty="0" smtClean="0"/>
              <a:t> </a:t>
            </a:r>
            <a:r>
              <a:rPr lang="en-US" dirty="0" smtClean="0"/>
              <a:t>(</a:t>
            </a:r>
            <a:r>
              <a:rPr lang="zh-CN" altLang="en-US" dirty="0"/>
              <a:t>储值</a:t>
            </a:r>
            <a:r>
              <a:rPr lang="zh-CN" altLang="en-US" dirty="0" smtClean="0"/>
              <a:t>卡</a:t>
            </a:r>
            <a:r>
              <a:rPr lang="en-US" dirty="0" smtClean="0"/>
              <a:t>)</a:t>
            </a:r>
          </a:p>
          <a:p>
            <a:pPr lvl="1"/>
            <a:r>
              <a:rPr lang="zh-CN" altLang="en-US" dirty="0" smtClean="0"/>
              <a:t>嵌入微芯片的塑料卡</a:t>
            </a:r>
            <a:endParaRPr lang="en-US" dirty="0" smtClean="0"/>
          </a:p>
          <a:p>
            <a:r>
              <a:rPr lang="zh-CN" altLang="zh-CN" dirty="0"/>
              <a:t>大部分的信用卡、借记卡和签账卡目前都是在一张磁卡上存储了有限的个人</a:t>
            </a:r>
            <a:r>
              <a:rPr lang="zh-CN" altLang="zh-CN" dirty="0" smtClean="0"/>
              <a:t>信息</a:t>
            </a:r>
            <a:endParaRPr lang="en-US" dirty="0" smtClean="0"/>
          </a:p>
          <a:p>
            <a:r>
              <a:rPr lang="zh-CN" altLang="en-US" dirty="0" smtClean="0"/>
              <a:t>信息存储</a:t>
            </a:r>
            <a:endParaRPr lang="en-US" dirty="0" smtClean="0"/>
          </a:p>
          <a:p>
            <a:pPr lvl="1"/>
            <a:r>
              <a:rPr lang="zh-CN" altLang="en-US" dirty="0"/>
              <a:t>大约</a:t>
            </a:r>
            <a:r>
              <a:rPr lang="zh-CN" altLang="zh-CN" dirty="0" smtClean="0"/>
              <a:t>比</a:t>
            </a:r>
            <a:r>
              <a:rPr lang="zh-CN" altLang="zh-CN" dirty="0"/>
              <a:t>磁卡大</a:t>
            </a:r>
            <a:r>
              <a:rPr lang="en-US" altLang="zh-CN" dirty="0"/>
              <a:t>100</a:t>
            </a:r>
            <a:r>
              <a:rPr lang="zh-CN" altLang="zh-CN" dirty="0" smtClean="0"/>
              <a:t>倍</a:t>
            </a:r>
            <a:endParaRPr lang="en-US" dirty="0" smtClean="0"/>
          </a:p>
          <a:p>
            <a:r>
              <a:rPr lang="zh-CN" altLang="zh-CN" dirty="0"/>
              <a:t>存储用户</a:t>
            </a:r>
            <a:r>
              <a:rPr lang="zh-CN" altLang="zh-CN" dirty="0" smtClean="0"/>
              <a:t>的</a:t>
            </a:r>
            <a:r>
              <a:rPr lang="zh-CN" altLang="en-US" dirty="0" smtClean="0"/>
              <a:t>私人信息</a:t>
            </a:r>
            <a:endParaRPr lang="en-US" dirty="0" smtClean="0"/>
          </a:p>
          <a:p>
            <a:pPr lvl="1"/>
            <a:r>
              <a:rPr lang="zh-CN" altLang="zh-CN" dirty="0"/>
              <a:t>财务数据、加密密钥、账户信息、信用卡号码及健康保险和医疗记录等信息</a:t>
            </a:r>
            <a:endParaRPr lang="en-US" dirty="0"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E2C3C8E-F68E-4598-AE11-23E02737C6F6}" type="slidenum">
              <a:rPr lang="en-US" smtClean="0"/>
              <a:pPr/>
              <a:t>51</a:t>
            </a:fld>
            <a:endParaRPr lang="en-US" dirty="0" smtClean="0"/>
          </a:p>
        </p:txBody>
      </p:sp>
      <p:sp>
        <p:nvSpPr>
          <p:cNvPr id="64516" name="Rectangle 9"/>
          <p:cNvSpPr>
            <a:spLocks noGrp="1" noChangeArrowheads="1"/>
          </p:cNvSpPr>
          <p:nvPr>
            <p:ph type="title" idx="4294967295"/>
          </p:nvPr>
        </p:nvSpPr>
        <p:spPr/>
        <p:txBody>
          <a:bodyPr/>
          <a:lstStyle/>
          <a:p>
            <a:r>
              <a:rPr lang="en-US" altLang="zh-CN" dirty="0" smtClean="0"/>
              <a:t>9.5.2  </a:t>
            </a:r>
            <a:r>
              <a:rPr lang="zh-CN" altLang="en-US" dirty="0" smtClean="0"/>
              <a:t>智能卡（续）</a:t>
            </a:r>
            <a:endParaRPr lang="en-US" dirty="0" smtClean="0"/>
          </a:p>
        </p:txBody>
      </p:sp>
      <p:sp>
        <p:nvSpPr>
          <p:cNvPr id="64517" name="Rectangle 10"/>
          <p:cNvSpPr>
            <a:spLocks noGrp="1" noChangeArrowheads="1"/>
          </p:cNvSpPr>
          <p:nvPr>
            <p:ph type="body" idx="4294967295"/>
          </p:nvPr>
        </p:nvSpPr>
        <p:spPr/>
        <p:txBody>
          <a:bodyPr/>
          <a:lstStyle/>
          <a:p>
            <a:r>
              <a:rPr lang="zh-CN" altLang="zh-CN" dirty="0" smtClean="0"/>
              <a:t>比</a:t>
            </a:r>
            <a:r>
              <a:rPr lang="zh-CN" altLang="en-US" dirty="0" smtClean="0"/>
              <a:t>传统</a:t>
            </a:r>
            <a:r>
              <a:rPr lang="zh-CN" altLang="zh-CN" dirty="0" smtClean="0"/>
              <a:t>卡</a:t>
            </a:r>
            <a:r>
              <a:rPr lang="zh-CN" altLang="zh-CN" dirty="0"/>
              <a:t>更</a:t>
            </a:r>
            <a:r>
              <a:rPr lang="zh-CN" altLang="zh-CN" dirty="0" smtClean="0"/>
              <a:t>安全</a:t>
            </a:r>
            <a:endParaRPr lang="en-US" dirty="0" smtClean="0"/>
          </a:p>
          <a:p>
            <a:pPr lvl="1"/>
            <a:r>
              <a:rPr lang="zh-CN" altLang="zh-CN" dirty="0"/>
              <a:t>存储在智能卡上的</a:t>
            </a:r>
            <a:r>
              <a:rPr lang="zh-CN" altLang="zh-CN" dirty="0" smtClean="0"/>
              <a:t>信息被加密</a:t>
            </a:r>
            <a:endParaRPr lang="en-US" dirty="0" smtClean="0"/>
          </a:p>
          <a:p>
            <a:r>
              <a:rPr lang="zh-CN" altLang="zh-CN" dirty="0"/>
              <a:t>在欧洲和亚洲部分地区都很</a:t>
            </a:r>
            <a:r>
              <a:rPr lang="zh-CN" altLang="zh-CN" dirty="0" smtClean="0"/>
              <a:t>流行</a:t>
            </a:r>
            <a:endParaRPr lang="en-US" dirty="0" smtClean="0"/>
          </a:p>
          <a:p>
            <a:pPr lvl="1"/>
            <a:r>
              <a:rPr lang="zh-CN" altLang="zh-CN" dirty="0"/>
              <a:t>用于公用电话和家庭</a:t>
            </a:r>
            <a:r>
              <a:rPr lang="zh-CN" altLang="zh-CN" dirty="0" smtClean="0"/>
              <a:t>有线电视</a:t>
            </a:r>
            <a:endParaRPr lang="en-US" dirty="0" smtClean="0"/>
          </a:p>
          <a:p>
            <a:pPr lvl="1"/>
            <a:r>
              <a:rPr lang="zh-CN" altLang="en-US" dirty="0" smtClean="0"/>
              <a:t>香港</a:t>
            </a:r>
            <a:endParaRPr lang="en-US" dirty="0" smtClean="0"/>
          </a:p>
          <a:p>
            <a:pPr lvl="2"/>
            <a:r>
              <a:rPr lang="zh-CN" altLang="zh-CN" dirty="0"/>
              <a:t>零售店和饭店的收款台都有智能卡刷卡</a:t>
            </a:r>
            <a:r>
              <a:rPr lang="zh-CN" altLang="zh-CN" dirty="0" smtClean="0"/>
              <a:t>器</a:t>
            </a:r>
            <a:endParaRPr lang="en-US" dirty="0" smtClean="0"/>
          </a:p>
          <a:p>
            <a:pPr lvl="2"/>
            <a:r>
              <a:rPr lang="zh-CN" altLang="zh-CN" dirty="0"/>
              <a:t>八达</a:t>
            </a:r>
            <a:r>
              <a:rPr lang="zh-CN" altLang="zh-CN" dirty="0" smtClean="0"/>
              <a:t>通</a:t>
            </a:r>
            <a:r>
              <a:rPr lang="en-US" dirty="0" smtClean="0"/>
              <a:t>:</a:t>
            </a:r>
            <a:r>
              <a:rPr lang="zh-CN" altLang="zh-CN" dirty="0"/>
              <a:t>可以在所有交通站点或全香港的所有</a:t>
            </a:r>
            <a:r>
              <a:rPr lang="en-US" altLang="zh-CN" dirty="0"/>
              <a:t>7-11</a:t>
            </a:r>
            <a:r>
              <a:rPr lang="zh-CN" altLang="zh-CN" dirty="0"/>
              <a:t>便利店充</a:t>
            </a:r>
            <a:r>
              <a:rPr lang="zh-CN" altLang="zh-CN" dirty="0" smtClean="0"/>
              <a:t>值</a:t>
            </a:r>
            <a:endParaRPr lang="en-US" dirty="0" smtClean="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CE27E45-289F-4225-83CB-1006BCDEF35C}" type="slidenum">
              <a:rPr lang="en-US" smtClean="0"/>
              <a:pPr/>
              <a:t>52</a:t>
            </a:fld>
            <a:endParaRPr lang="en-US" dirty="0" smtClean="0"/>
          </a:p>
        </p:txBody>
      </p:sp>
      <p:sp>
        <p:nvSpPr>
          <p:cNvPr id="65540" name="Rectangle 7"/>
          <p:cNvSpPr>
            <a:spLocks noGrp="1" noChangeArrowheads="1"/>
          </p:cNvSpPr>
          <p:nvPr>
            <p:ph type="title" idx="4294967295"/>
          </p:nvPr>
        </p:nvSpPr>
        <p:spPr/>
        <p:txBody>
          <a:bodyPr/>
          <a:lstStyle/>
          <a:p>
            <a:r>
              <a:rPr lang="en-US" altLang="zh-CN" dirty="0" smtClean="0"/>
              <a:t>9.5.2  </a:t>
            </a:r>
            <a:r>
              <a:rPr lang="zh-CN" altLang="en-US" dirty="0" smtClean="0"/>
              <a:t>智能卡（续）</a:t>
            </a:r>
            <a:endParaRPr lang="en-US" dirty="0" smtClean="0"/>
          </a:p>
        </p:txBody>
      </p:sp>
      <p:sp>
        <p:nvSpPr>
          <p:cNvPr id="65541" name="Rectangle 8"/>
          <p:cNvSpPr>
            <a:spLocks noGrp="1" noChangeArrowheads="1"/>
          </p:cNvSpPr>
          <p:nvPr>
            <p:ph type="body" idx="4294967295"/>
          </p:nvPr>
        </p:nvSpPr>
        <p:spPr/>
        <p:txBody>
          <a:bodyPr/>
          <a:lstStyle/>
          <a:p>
            <a:r>
              <a:rPr lang="zh-CN" altLang="en-US" dirty="0" smtClean="0"/>
              <a:t>最初出现在美国</a:t>
            </a:r>
            <a:endParaRPr lang="en-US" dirty="0" smtClean="0"/>
          </a:p>
          <a:p>
            <a:pPr lvl="1"/>
            <a:r>
              <a:rPr lang="zh-CN" altLang="zh-CN" dirty="0" smtClean="0"/>
              <a:t>旧金山</a:t>
            </a:r>
            <a:r>
              <a:rPr lang="zh-CN" altLang="zh-CN" dirty="0"/>
              <a:t>公共交通综合售票系统</a:t>
            </a:r>
            <a:endParaRPr lang="en-US" dirty="0" smtClean="0"/>
          </a:p>
          <a:p>
            <a:r>
              <a:rPr lang="zh-CN" altLang="zh-CN" dirty="0"/>
              <a:t>智能卡</a:t>
            </a:r>
            <a:r>
              <a:rPr lang="zh-CN" altLang="zh-CN" dirty="0" smtClean="0"/>
              <a:t>协会</a:t>
            </a:r>
            <a:endParaRPr lang="en-US" b="1" dirty="0" smtClean="0"/>
          </a:p>
          <a:p>
            <a:pPr lvl="1"/>
            <a:r>
              <a:rPr lang="zh-CN" altLang="zh-CN" dirty="0"/>
              <a:t>大力宣传智能卡的</a:t>
            </a:r>
            <a:r>
              <a:rPr lang="zh-CN" altLang="zh-CN" dirty="0" smtClean="0"/>
              <a:t>好处</a:t>
            </a:r>
            <a:endParaRPr lang="en-US" dirty="0" smtClean="0"/>
          </a:p>
          <a:p>
            <a:pPr lvl="1"/>
            <a:r>
              <a:rPr lang="zh-CN" altLang="zh-CN" dirty="0"/>
              <a:t>促进多用智能卡技术的</a:t>
            </a:r>
            <a:r>
              <a:rPr lang="zh-CN" altLang="zh-CN" dirty="0" smtClean="0"/>
              <a:t>普及</a:t>
            </a:r>
            <a:endParaRPr lang="en-US" dirty="0" smtClean="0"/>
          </a:p>
          <a:p>
            <a:pPr lvl="1"/>
            <a:r>
              <a:rPr lang="zh-CN" altLang="zh-CN" dirty="0"/>
              <a:t>推进智能卡、刷卡器和应用间的相互兼容</a:t>
            </a:r>
            <a:endParaRPr lang="en-US" dirty="0" smtClean="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70545FC-5276-4430-8957-024DA8756AD4}" type="slidenum">
              <a:rPr lang="en-US" smtClean="0"/>
              <a:pPr/>
              <a:t>53</a:t>
            </a:fld>
            <a:endParaRPr lang="en-US" dirty="0" smtClean="0"/>
          </a:p>
        </p:txBody>
      </p:sp>
      <p:sp>
        <p:nvSpPr>
          <p:cNvPr id="66564" name="Rectangle 7"/>
          <p:cNvSpPr>
            <a:spLocks noGrp="1" noChangeArrowheads="1"/>
          </p:cNvSpPr>
          <p:nvPr>
            <p:ph type="title" idx="4294967295"/>
          </p:nvPr>
        </p:nvSpPr>
        <p:spPr/>
        <p:txBody>
          <a:bodyPr/>
          <a:lstStyle/>
          <a:p>
            <a:r>
              <a:rPr lang="en-US" altLang="zh-CN" dirty="0" smtClean="0"/>
              <a:t>9.6  </a:t>
            </a:r>
            <a:r>
              <a:rPr lang="zh-CN" altLang="zh-CN" dirty="0" smtClean="0"/>
              <a:t>互联网</a:t>
            </a:r>
            <a:r>
              <a:rPr lang="zh-CN" altLang="zh-CN" dirty="0"/>
              <a:t>技术与银行业</a:t>
            </a:r>
          </a:p>
        </p:txBody>
      </p:sp>
      <p:sp>
        <p:nvSpPr>
          <p:cNvPr id="66565" name="Rectangle 8"/>
          <p:cNvSpPr>
            <a:spLocks noGrp="1" noChangeArrowheads="1"/>
          </p:cNvSpPr>
          <p:nvPr>
            <p:ph type="body" idx="4294967295"/>
          </p:nvPr>
        </p:nvSpPr>
        <p:spPr/>
        <p:txBody>
          <a:bodyPr/>
          <a:lstStyle/>
          <a:p>
            <a:r>
              <a:rPr lang="zh-CN" altLang="zh-CN" dirty="0"/>
              <a:t>纸质</a:t>
            </a:r>
            <a:r>
              <a:rPr lang="zh-CN" altLang="zh-CN" dirty="0" smtClean="0"/>
              <a:t>支票</a:t>
            </a:r>
            <a:endParaRPr lang="en-US" dirty="0" smtClean="0"/>
          </a:p>
          <a:p>
            <a:pPr lvl="1"/>
            <a:r>
              <a:rPr lang="zh-CN" altLang="zh-CN" dirty="0"/>
              <a:t>金额最大的支付</a:t>
            </a:r>
            <a:r>
              <a:rPr lang="zh-CN" altLang="zh-CN" dirty="0" smtClean="0"/>
              <a:t>方式</a:t>
            </a:r>
            <a:endParaRPr lang="en-US" altLang="zh-CN" dirty="0" smtClean="0"/>
          </a:p>
          <a:p>
            <a:pPr lvl="1"/>
            <a:r>
              <a:rPr lang="zh-CN" altLang="zh-CN" dirty="0"/>
              <a:t>由国际银行系统进行处理</a:t>
            </a:r>
            <a:r>
              <a:rPr lang="zh-CN" altLang="zh-CN" dirty="0" smtClean="0"/>
              <a:t>的</a:t>
            </a:r>
            <a:endParaRPr lang="en-US" dirty="0" smtClean="0"/>
          </a:p>
          <a:p>
            <a:r>
              <a:rPr lang="zh-CN" altLang="en-US" dirty="0" smtClean="0"/>
              <a:t>其他主要的支付形式</a:t>
            </a:r>
            <a:endParaRPr lang="en-US" dirty="0" smtClean="0"/>
          </a:p>
          <a:p>
            <a:pPr lvl="1"/>
            <a:r>
              <a:rPr lang="zh-CN" altLang="zh-CN" dirty="0"/>
              <a:t>都与银行</a:t>
            </a:r>
            <a:r>
              <a:rPr lang="zh-CN" altLang="zh-CN" dirty="0" smtClean="0"/>
              <a:t>分不开</a:t>
            </a:r>
            <a:endParaRPr lang="en-US" dirty="0" smtClean="0"/>
          </a:p>
          <a:p>
            <a:r>
              <a:rPr lang="zh-CN" altLang="en-US" dirty="0" smtClean="0"/>
              <a:t>银行业</a:t>
            </a:r>
            <a:r>
              <a:rPr lang="zh-CN" altLang="zh-CN" dirty="0" smtClean="0"/>
              <a:t>互联网技术</a:t>
            </a:r>
            <a:endParaRPr lang="en-US" dirty="0" smtClean="0"/>
          </a:p>
          <a:p>
            <a:pPr lvl="1"/>
            <a:r>
              <a:rPr lang="zh-CN" altLang="en-US" dirty="0" smtClean="0"/>
              <a:t>提供新的工具</a:t>
            </a:r>
            <a:endParaRPr lang="en-US" dirty="0" smtClean="0"/>
          </a:p>
          <a:p>
            <a:pPr lvl="1"/>
            <a:r>
              <a:rPr lang="zh-CN" altLang="en-US" dirty="0" smtClean="0"/>
              <a:t>带来新的威胁</a:t>
            </a:r>
            <a:endParaRPr lang="en-US" dirty="0" smtClean="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title" idx="4294967295"/>
          </p:nvPr>
        </p:nvSpPr>
        <p:spPr/>
        <p:txBody>
          <a:bodyPr/>
          <a:lstStyle/>
          <a:p>
            <a:r>
              <a:rPr lang="en-US" altLang="zh-CN" dirty="0" smtClean="0"/>
              <a:t>9.6.1  </a:t>
            </a:r>
            <a:r>
              <a:rPr lang="zh-CN" altLang="en-US" dirty="0" smtClean="0"/>
              <a:t>支票处理</a:t>
            </a:r>
            <a:endParaRPr lang="en-US" dirty="0" smtClean="0"/>
          </a:p>
        </p:txBody>
      </p:sp>
      <p:sp>
        <p:nvSpPr>
          <p:cNvPr id="67587" name="Rectangle 8"/>
          <p:cNvSpPr>
            <a:spLocks noGrp="1" noChangeArrowheads="1"/>
          </p:cNvSpPr>
          <p:nvPr>
            <p:ph type="body" idx="4294967295"/>
          </p:nvPr>
        </p:nvSpPr>
        <p:spPr/>
        <p:txBody>
          <a:bodyPr/>
          <a:lstStyle/>
          <a:p>
            <a:r>
              <a:rPr lang="zh-CN" altLang="en-US" dirty="0"/>
              <a:t>纸质</a:t>
            </a:r>
            <a:r>
              <a:rPr lang="zh-CN" altLang="en-US" dirty="0" smtClean="0"/>
              <a:t>支票处理的老方法</a:t>
            </a:r>
            <a:endParaRPr lang="en-US" dirty="0" smtClean="0"/>
          </a:p>
          <a:p>
            <a:pPr lvl="1"/>
            <a:r>
              <a:rPr lang="zh-CN" altLang="en-US" dirty="0" smtClean="0"/>
              <a:t>填写支票</a:t>
            </a:r>
            <a:r>
              <a:rPr lang="en-US" dirty="0" smtClean="0"/>
              <a:t>; </a:t>
            </a:r>
            <a:r>
              <a:rPr lang="zh-CN" altLang="en-US" dirty="0" smtClean="0"/>
              <a:t>零售商把支票存入银行账户</a:t>
            </a:r>
            <a:endParaRPr lang="en-US" dirty="0" smtClean="0"/>
          </a:p>
          <a:p>
            <a:pPr lvl="1"/>
            <a:r>
              <a:rPr lang="zh-CN" altLang="en-US" dirty="0" smtClean="0"/>
              <a:t>零售商开户行把纸质支票发给清算所</a:t>
            </a:r>
            <a:endParaRPr lang="en-US" dirty="0" smtClean="0"/>
          </a:p>
          <a:p>
            <a:pPr lvl="2"/>
            <a:r>
              <a:rPr lang="zh-CN" altLang="en-US" dirty="0" smtClean="0"/>
              <a:t>清算所管理资金转移</a:t>
            </a:r>
            <a:r>
              <a:rPr lang="en-US" dirty="0" smtClean="0"/>
              <a:t> (</a:t>
            </a:r>
            <a:r>
              <a:rPr lang="zh-CN" altLang="en-US" dirty="0" smtClean="0"/>
              <a:t>消费者银行到零售商银行账户</a:t>
            </a:r>
            <a:r>
              <a:rPr lang="en-US" dirty="0" smtClean="0"/>
              <a:t>)</a:t>
            </a:r>
          </a:p>
          <a:p>
            <a:pPr lvl="1"/>
            <a:r>
              <a:rPr lang="zh-CN" altLang="en-US" dirty="0" smtClean="0"/>
              <a:t>纸质支票传给消费者银行</a:t>
            </a:r>
            <a:endParaRPr lang="en-US" dirty="0" smtClean="0"/>
          </a:p>
          <a:p>
            <a:pPr lvl="1"/>
            <a:r>
              <a:rPr lang="zh-CN" altLang="en-US" dirty="0" smtClean="0"/>
              <a:t>付讫的支票传递给消费者</a:t>
            </a:r>
            <a:endParaRPr lang="en-US" dirty="0" smtClean="0"/>
          </a:p>
          <a:p>
            <a:r>
              <a:rPr lang="zh-CN" altLang="en-US" dirty="0" smtClean="0"/>
              <a:t>现在银行提供处理过的支票的</a:t>
            </a:r>
            <a:r>
              <a:rPr lang="en-US" altLang="zh-CN" dirty="0" smtClean="0"/>
              <a:t>PDF</a:t>
            </a:r>
            <a:r>
              <a:rPr lang="zh-CN" altLang="en-US" dirty="0" smtClean="0"/>
              <a:t>图像</a:t>
            </a:r>
            <a:r>
              <a:rPr lang="en-US" dirty="0" smtClean="0"/>
              <a:t> </a:t>
            </a:r>
          </a:p>
        </p:txBody>
      </p:sp>
      <p:sp>
        <p:nvSpPr>
          <p:cNvPr id="6758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D1E4EC3-024E-494C-B8A4-24CFAD7CA6DF}" type="slidenum">
              <a:rPr lang="en-US" smtClean="0"/>
              <a:pPr/>
              <a:t>54</a:t>
            </a:fld>
            <a:endParaRPr lang="en-US" dirty="0"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4B19705-F527-4106-B14C-9D678504E6D4}" type="slidenum">
              <a:rPr lang="en-US" smtClean="0"/>
              <a:pPr/>
              <a:t>55</a:t>
            </a:fld>
            <a:endParaRPr lang="en-US" dirty="0" smtClean="0"/>
          </a:p>
        </p:txBody>
      </p:sp>
      <p:sp>
        <p:nvSpPr>
          <p:cNvPr id="68612" name="Rectangle 7"/>
          <p:cNvSpPr>
            <a:spLocks noGrp="1" noChangeArrowheads="1"/>
          </p:cNvSpPr>
          <p:nvPr>
            <p:ph type="title" idx="4294967295"/>
          </p:nvPr>
        </p:nvSpPr>
        <p:spPr/>
        <p:txBody>
          <a:bodyPr/>
          <a:lstStyle/>
          <a:p>
            <a:r>
              <a:rPr lang="en-US" altLang="zh-CN" dirty="0" smtClean="0"/>
              <a:t>9.6.1  </a:t>
            </a:r>
            <a:r>
              <a:rPr lang="zh-CN" altLang="en-US" dirty="0" smtClean="0"/>
              <a:t>支票处理（续）</a:t>
            </a:r>
            <a:endParaRPr lang="en-US" dirty="0" smtClean="0"/>
          </a:p>
        </p:txBody>
      </p:sp>
      <p:sp>
        <p:nvSpPr>
          <p:cNvPr id="68613" name="Rectangle 8"/>
          <p:cNvSpPr>
            <a:spLocks noGrp="1" noChangeArrowheads="1"/>
          </p:cNvSpPr>
          <p:nvPr>
            <p:ph type="body" idx="4294967295"/>
          </p:nvPr>
        </p:nvSpPr>
        <p:spPr/>
        <p:txBody>
          <a:bodyPr/>
          <a:lstStyle/>
          <a:p>
            <a:r>
              <a:rPr lang="zh-CN" altLang="en-US" dirty="0" smtClean="0"/>
              <a:t>纸质支票的缺点</a:t>
            </a:r>
            <a:r>
              <a:rPr lang="en-US" dirty="0" smtClean="0"/>
              <a:t> </a:t>
            </a:r>
          </a:p>
          <a:p>
            <a:pPr lvl="1"/>
            <a:r>
              <a:rPr lang="zh-CN" altLang="en-US" dirty="0"/>
              <a:t>运输成吨的纸质支票的</a:t>
            </a:r>
            <a:r>
              <a:rPr lang="zh-CN" altLang="en-US" dirty="0" smtClean="0"/>
              <a:t>成本</a:t>
            </a:r>
            <a:endParaRPr lang="en-US" dirty="0" smtClean="0"/>
          </a:p>
          <a:p>
            <a:pPr lvl="1"/>
            <a:r>
              <a:rPr lang="zh-CN" altLang="en-US" dirty="0"/>
              <a:t>浮存</a:t>
            </a:r>
            <a:endParaRPr lang="en-US" dirty="0" smtClean="0"/>
          </a:p>
          <a:p>
            <a:pPr lvl="2"/>
            <a:r>
              <a:rPr lang="zh-CN" altLang="zh-CN" dirty="0"/>
              <a:t>签写支票与支票兑付之间的</a:t>
            </a:r>
            <a:r>
              <a:rPr lang="zh-CN" altLang="zh-CN" dirty="0" smtClean="0"/>
              <a:t>延时</a:t>
            </a:r>
            <a:endParaRPr lang="en-US" dirty="0" smtClean="0"/>
          </a:p>
          <a:p>
            <a:pPr lvl="2"/>
            <a:r>
              <a:rPr lang="zh-CN" altLang="zh-CN" dirty="0"/>
              <a:t>银行的客户就可以在这几天内免费使用银行的</a:t>
            </a:r>
            <a:r>
              <a:rPr lang="zh-CN" altLang="zh-CN" dirty="0" smtClean="0"/>
              <a:t>资金</a:t>
            </a:r>
            <a:endParaRPr lang="en-US" dirty="0" smtClean="0"/>
          </a:p>
          <a:p>
            <a:pPr lvl="2"/>
            <a:r>
              <a:rPr lang="zh-CN" altLang="zh-CN" dirty="0"/>
              <a:t>银行在同期也就无法使用这部分</a:t>
            </a:r>
            <a:r>
              <a:rPr lang="zh-CN" altLang="zh-CN" dirty="0" smtClean="0"/>
              <a:t>资金</a:t>
            </a:r>
            <a:endParaRPr lang="en-US" dirty="0" smtClean="0"/>
          </a:p>
          <a:p>
            <a:pPr lvl="2"/>
            <a:r>
              <a:rPr lang="zh-CN" altLang="zh-CN" dirty="0"/>
              <a:t>有时也可能会拖延很长</a:t>
            </a:r>
            <a:r>
              <a:rPr lang="zh-CN" altLang="zh-CN" dirty="0" smtClean="0"/>
              <a:t>时间</a:t>
            </a:r>
            <a:endParaRPr lang="en-US"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C9B6893-E927-4384-B8D6-E1D8E0F76959}" type="slidenum">
              <a:rPr lang="en-US" smtClean="0"/>
              <a:pPr/>
              <a:t>56</a:t>
            </a:fld>
            <a:endParaRPr lang="en-US" dirty="0" smtClean="0"/>
          </a:p>
        </p:txBody>
      </p:sp>
      <p:sp>
        <p:nvSpPr>
          <p:cNvPr id="69636" name="Rectangle 7"/>
          <p:cNvSpPr>
            <a:spLocks noGrp="1" noChangeArrowheads="1"/>
          </p:cNvSpPr>
          <p:nvPr>
            <p:ph type="title" idx="4294967295"/>
          </p:nvPr>
        </p:nvSpPr>
        <p:spPr/>
        <p:txBody>
          <a:bodyPr/>
          <a:lstStyle/>
          <a:p>
            <a:r>
              <a:rPr lang="en-US" altLang="zh-CN" dirty="0" smtClean="0"/>
              <a:t>9.6.1  </a:t>
            </a:r>
            <a:r>
              <a:rPr lang="zh-CN" altLang="en-US" dirty="0" smtClean="0"/>
              <a:t>支票</a:t>
            </a:r>
            <a:r>
              <a:rPr lang="zh-CN" altLang="en-US" dirty="0"/>
              <a:t>处理（续）</a:t>
            </a:r>
            <a:endParaRPr lang="en-US" dirty="0" smtClean="0"/>
          </a:p>
        </p:txBody>
      </p:sp>
      <p:sp>
        <p:nvSpPr>
          <p:cNvPr id="69637" name="Rectangle 8"/>
          <p:cNvSpPr>
            <a:spLocks noGrp="1" noChangeArrowheads="1"/>
          </p:cNvSpPr>
          <p:nvPr>
            <p:ph type="body" idx="4294967295"/>
          </p:nvPr>
        </p:nvSpPr>
        <p:spPr/>
        <p:txBody>
          <a:bodyPr/>
          <a:lstStyle/>
          <a:p>
            <a:r>
              <a:rPr lang="zh-CN" altLang="en-US" dirty="0" smtClean="0"/>
              <a:t>帮助银行</a:t>
            </a:r>
            <a:r>
              <a:rPr lang="zh-CN" altLang="zh-CN" dirty="0" smtClean="0"/>
              <a:t>减少</a:t>
            </a:r>
            <a:r>
              <a:rPr lang="zh-CN" altLang="zh-CN" dirty="0"/>
              <a:t>浮</a:t>
            </a:r>
            <a:r>
              <a:rPr lang="zh-CN" altLang="zh-CN" dirty="0" smtClean="0"/>
              <a:t>存</a:t>
            </a:r>
            <a:r>
              <a:rPr lang="zh-CN" altLang="en-US" dirty="0" smtClean="0"/>
              <a:t>的技术</a:t>
            </a:r>
            <a:endParaRPr lang="en-US" dirty="0" smtClean="0"/>
          </a:p>
          <a:p>
            <a:pPr lvl="1"/>
            <a:r>
              <a:rPr lang="en-US" altLang="zh-CN" dirty="0"/>
              <a:t>2004</a:t>
            </a:r>
            <a:r>
              <a:rPr lang="zh-CN" altLang="zh-CN" dirty="0"/>
              <a:t>年美国颁布的一项</a:t>
            </a:r>
            <a:r>
              <a:rPr lang="zh-CN" altLang="zh-CN" dirty="0" smtClean="0"/>
              <a:t>法案</a:t>
            </a:r>
            <a:r>
              <a:rPr lang="en-US" dirty="0" smtClean="0"/>
              <a:t>: </a:t>
            </a:r>
            <a:r>
              <a:rPr lang="zh-CN" altLang="zh-CN" dirty="0"/>
              <a:t>《</a:t>
            </a:r>
            <a:r>
              <a:rPr lang="en-US" altLang="zh-CN" dirty="0"/>
              <a:t>21</a:t>
            </a:r>
            <a:r>
              <a:rPr lang="zh-CN" altLang="zh-CN" dirty="0"/>
              <a:t>世纪支票清算法案》 </a:t>
            </a:r>
            <a:r>
              <a:rPr lang="en-US" dirty="0" smtClean="0"/>
              <a:t>(</a:t>
            </a:r>
            <a:r>
              <a:rPr lang="en-US" b="1" dirty="0" smtClean="0"/>
              <a:t>Check 21</a:t>
            </a:r>
            <a:r>
              <a:rPr lang="en-US" dirty="0" smtClean="0"/>
              <a:t>)</a:t>
            </a:r>
          </a:p>
          <a:p>
            <a:pPr lvl="2"/>
            <a:r>
              <a:rPr lang="zh-CN" altLang="zh-CN" dirty="0"/>
              <a:t>银行无需运输纸质</a:t>
            </a:r>
            <a:r>
              <a:rPr lang="zh-CN" altLang="zh-CN" dirty="0" smtClean="0"/>
              <a:t>支票</a:t>
            </a:r>
            <a:endParaRPr lang="en-US" dirty="0" smtClean="0"/>
          </a:p>
          <a:p>
            <a:r>
              <a:rPr lang="en-US" dirty="0" smtClean="0"/>
              <a:t>Check 21</a:t>
            </a:r>
          </a:p>
          <a:p>
            <a:pPr lvl="1"/>
            <a:r>
              <a:rPr lang="zh-CN" altLang="zh-CN" dirty="0" smtClean="0"/>
              <a:t>零售商扫描</a:t>
            </a:r>
            <a:r>
              <a:rPr lang="zh-CN" altLang="zh-CN" dirty="0"/>
              <a:t>顾客的</a:t>
            </a:r>
            <a:r>
              <a:rPr lang="zh-CN" altLang="zh-CN" dirty="0" smtClean="0"/>
              <a:t>支票</a:t>
            </a:r>
            <a:endParaRPr lang="en-US" dirty="0" smtClean="0"/>
          </a:p>
          <a:p>
            <a:pPr lvl="1"/>
            <a:r>
              <a:rPr lang="zh-CN" altLang="zh-CN" dirty="0" smtClean="0"/>
              <a:t>即时发送</a:t>
            </a:r>
            <a:r>
              <a:rPr lang="zh-CN" altLang="en-US" dirty="0" smtClean="0"/>
              <a:t>扫描图像</a:t>
            </a:r>
            <a:endParaRPr lang="en-US" dirty="0" smtClean="0"/>
          </a:p>
          <a:p>
            <a:pPr lvl="2"/>
            <a:r>
              <a:rPr lang="zh-CN" altLang="zh-CN" dirty="0"/>
              <a:t>通过清算</a:t>
            </a:r>
            <a:r>
              <a:rPr lang="zh-CN" altLang="zh-CN" dirty="0" smtClean="0"/>
              <a:t>系统</a:t>
            </a:r>
            <a:endParaRPr lang="en-US" dirty="0" smtClean="0"/>
          </a:p>
          <a:p>
            <a:pPr lvl="1"/>
            <a:r>
              <a:rPr lang="zh-CN" altLang="en-US" dirty="0"/>
              <a:t>几乎</a:t>
            </a:r>
            <a:r>
              <a:rPr lang="zh-CN" altLang="zh-CN" dirty="0" smtClean="0"/>
              <a:t>发送</a:t>
            </a:r>
            <a:r>
              <a:rPr lang="zh-CN" altLang="zh-CN" dirty="0"/>
              <a:t>到双方的</a:t>
            </a:r>
            <a:r>
              <a:rPr lang="zh-CN" altLang="zh-CN" dirty="0" smtClean="0"/>
              <a:t>账户</a:t>
            </a:r>
            <a:endParaRPr lang="en-US" dirty="0" smtClean="0"/>
          </a:p>
          <a:p>
            <a:pPr lvl="2"/>
            <a:r>
              <a:rPr lang="zh-CN" altLang="en-US" dirty="0" smtClean="0"/>
              <a:t>消除交易浮存</a:t>
            </a:r>
            <a:endParaRPr lang="en-US" dirty="0" smtClean="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2001EDB6-7E8F-4417-8C70-C8EC0F38878A}" type="slidenum">
              <a:rPr lang="en-US" sz="1400"/>
              <a:pPr algn="r" eaLnBrk="1" hangingPunct="1"/>
              <a:t>57</a:t>
            </a:fld>
            <a:endParaRPr lang="en-US" sz="1400" dirty="0"/>
          </a:p>
        </p:txBody>
      </p:sp>
      <p:sp>
        <p:nvSpPr>
          <p:cNvPr id="70660" name="Rectangle 4"/>
          <p:cNvSpPr>
            <a:spLocks noGrp="1" noChangeArrowheads="1"/>
          </p:cNvSpPr>
          <p:nvPr>
            <p:ph type="title"/>
          </p:nvPr>
        </p:nvSpPr>
        <p:spPr/>
        <p:txBody>
          <a:bodyPr/>
          <a:lstStyle/>
          <a:p>
            <a:r>
              <a:rPr lang="en-US" altLang="zh-CN" dirty="0" smtClean="0"/>
              <a:t>9.6.2  </a:t>
            </a:r>
            <a:r>
              <a:rPr lang="zh-CN" altLang="zh-CN" dirty="0" smtClean="0"/>
              <a:t>移动</a:t>
            </a:r>
            <a:r>
              <a:rPr lang="zh-CN" altLang="zh-CN" dirty="0"/>
              <a:t>银行</a:t>
            </a:r>
          </a:p>
        </p:txBody>
      </p:sp>
      <p:sp>
        <p:nvSpPr>
          <p:cNvPr id="70661" name="Rectangle 5"/>
          <p:cNvSpPr>
            <a:spLocks noGrp="1" noChangeArrowheads="1"/>
          </p:cNvSpPr>
          <p:nvPr>
            <p:ph type="body" idx="1"/>
          </p:nvPr>
        </p:nvSpPr>
        <p:spPr>
          <a:xfrm>
            <a:off x="457200" y="1295400"/>
            <a:ext cx="8229600" cy="4525963"/>
          </a:xfrm>
        </p:spPr>
        <p:txBody>
          <a:bodyPr/>
          <a:lstStyle/>
          <a:p>
            <a:r>
              <a:rPr lang="zh-CN" altLang="zh-CN" dirty="0"/>
              <a:t>银行已经开始在业务领域发掘移动商务的</a:t>
            </a:r>
            <a:r>
              <a:rPr lang="zh-CN" altLang="zh-CN" dirty="0" smtClean="0"/>
              <a:t>潜力</a:t>
            </a:r>
            <a:endParaRPr lang="en-US" dirty="0" smtClean="0"/>
          </a:p>
          <a:p>
            <a:r>
              <a:rPr lang="en-US" dirty="0" smtClean="0"/>
              <a:t>2009</a:t>
            </a:r>
            <a:r>
              <a:rPr lang="zh-CN" altLang="en-US" dirty="0" smtClean="0"/>
              <a:t>年</a:t>
            </a:r>
            <a:r>
              <a:rPr lang="en-US" dirty="0" smtClean="0"/>
              <a:t>:</a:t>
            </a:r>
            <a:r>
              <a:rPr lang="zh-CN" altLang="zh-CN" dirty="0"/>
              <a:t>银行启动网站让用户可以使用智能</a:t>
            </a:r>
            <a:r>
              <a:rPr lang="zh-CN" altLang="zh-CN" dirty="0" smtClean="0"/>
              <a:t>手机</a:t>
            </a:r>
            <a:endParaRPr lang="en-US" dirty="0" smtClean="0"/>
          </a:p>
          <a:p>
            <a:pPr lvl="1"/>
            <a:r>
              <a:rPr lang="zh-CN" altLang="zh-CN" dirty="0"/>
              <a:t>查询银行账户余额、查看帐户状态或者查找附近的自动</a:t>
            </a:r>
            <a:r>
              <a:rPr lang="zh-CN" altLang="zh-CN" dirty="0" smtClean="0"/>
              <a:t>取款机</a:t>
            </a:r>
            <a:endParaRPr lang="en-US" dirty="0" smtClean="0"/>
          </a:p>
          <a:p>
            <a:r>
              <a:rPr lang="zh-CN" altLang="en-US" dirty="0" smtClean="0"/>
              <a:t>将来计划</a:t>
            </a:r>
            <a:endParaRPr lang="en-US" dirty="0" smtClean="0"/>
          </a:p>
          <a:p>
            <a:pPr lvl="1"/>
            <a:r>
              <a:rPr lang="zh-CN" altLang="en-US" dirty="0" smtClean="0"/>
              <a:t>提供智能手机应用</a:t>
            </a:r>
            <a:r>
              <a:rPr lang="en-US" dirty="0" smtClean="0"/>
              <a:t> </a:t>
            </a:r>
          </a:p>
          <a:p>
            <a:pPr lvl="2"/>
            <a:r>
              <a:rPr lang="zh-CN" altLang="en-US" dirty="0" smtClean="0"/>
              <a:t>用以进行各种类型的银行业务</a:t>
            </a:r>
            <a:endParaRPr lang="en-US" dirty="0" smtClean="0"/>
          </a:p>
          <a:p>
            <a:r>
              <a:rPr lang="zh-CN" altLang="en-US" dirty="0" smtClean="0"/>
              <a:t>用于</a:t>
            </a:r>
            <a:r>
              <a:rPr lang="zh-CN" altLang="zh-CN" dirty="0" smtClean="0"/>
              <a:t>智能</a:t>
            </a:r>
            <a:r>
              <a:rPr lang="zh-CN" altLang="zh-CN" dirty="0"/>
              <a:t>手机上的微型信用卡刷卡</a:t>
            </a:r>
            <a:r>
              <a:rPr lang="zh-CN" altLang="zh-CN" dirty="0" smtClean="0"/>
              <a:t>器</a:t>
            </a:r>
            <a:r>
              <a:rPr lang="zh-CN" altLang="en-US" dirty="0" smtClean="0"/>
              <a:t>使其</a:t>
            </a:r>
            <a:r>
              <a:rPr lang="zh-CN" altLang="zh-CN" dirty="0" smtClean="0"/>
              <a:t>成为</a:t>
            </a:r>
            <a:r>
              <a:rPr lang="zh-CN" altLang="zh-CN" dirty="0"/>
              <a:t>高度便携的支付处理</a:t>
            </a:r>
            <a:r>
              <a:rPr lang="zh-CN" altLang="zh-CN" dirty="0" smtClean="0"/>
              <a:t>终端</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57</a:t>
            </a:fld>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C83BB581-8C56-458F-A324-8C6DF73F19A9}" type="slidenum">
              <a:rPr lang="en-US" sz="1400"/>
              <a:pPr algn="r" eaLnBrk="1" hangingPunct="1"/>
              <a:t>58</a:t>
            </a:fld>
            <a:endParaRPr lang="en-US" sz="1400" dirty="0"/>
          </a:p>
        </p:txBody>
      </p:sp>
      <p:sp>
        <p:nvSpPr>
          <p:cNvPr id="71684" name="Rectangle 4"/>
          <p:cNvSpPr>
            <a:spLocks noGrp="1" noChangeArrowheads="1"/>
          </p:cNvSpPr>
          <p:nvPr>
            <p:ph type="title"/>
          </p:nvPr>
        </p:nvSpPr>
        <p:spPr/>
        <p:txBody>
          <a:bodyPr/>
          <a:lstStyle/>
          <a:p>
            <a:r>
              <a:rPr lang="en-US" altLang="zh-CN" sz="2800" dirty="0" smtClean="0"/>
              <a:t>9.7  </a:t>
            </a:r>
            <a:r>
              <a:rPr lang="zh-CN" altLang="zh-CN" sz="2800" dirty="0" smtClean="0"/>
              <a:t>犯罪</a:t>
            </a:r>
            <a:r>
              <a:rPr lang="zh-CN" altLang="zh-CN" sz="2800" dirty="0"/>
              <a:t>活动和支付系统：网络钓鱼与身份盗窃</a:t>
            </a:r>
            <a:endParaRPr lang="en-US" sz="2800" dirty="0" smtClean="0"/>
          </a:p>
        </p:txBody>
      </p:sp>
      <p:sp>
        <p:nvSpPr>
          <p:cNvPr id="71685" name="Rectangle 5"/>
          <p:cNvSpPr>
            <a:spLocks noGrp="1" noChangeArrowheads="1"/>
          </p:cNvSpPr>
          <p:nvPr>
            <p:ph type="body" idx="1"/>
          </p:nvPr>
        </p:nvSpPr>
        <p:spPr/>
        <p:txBody>
          <a:bodyPr/>
          <a:lstStyle/>
          <a:p>
            <a:r>
              <a:rPr lang="zh-CN" altLang="zh-CN" dirty="0"/>
              <a:t>在线支付</a:t>
            </a:r>
            <a:r>
              <a:rPr lang="zh-CN" altLang="zh-CN" dirty="0" smtClean="0"/>
              <a:t>系统</a:t>
            </a:r>
            <a:endParaRPr lang="en-US" dirty="0" smtClean="0"/>
          </a:p>
          <a:p>
            <a:pPr lvl="1"/>
            <a:r>
              <a:rPr lang="zh-CN" altLang="en-US" dirty="0" smtClean="0"/>
              <a:t>为</a:t>
            </a:r>
            <a:r>
              <a:rPr lang="zh-CN" altLang="zh-CN" dirty="0"/>
              <a:t>犯罪分子和犯罪组织</a:t>
            </a:r>
            <a:r>
              <a:rPr lang="zh-CN" altLang="zh-CN" dirty="0" smtClean="0"/>
              <a:t>提供</a:t>
            </a:r>
            <a:r>
              <a:rPr lang="zh-CN" altLang="zh-CN" dirty="0"/>
              <a:t>了一个非常有吸引力的表现</a:t>
            </a:r>
            <a:r>
              <a:rPr lang="zh-CN" altLang="zh-CN" dirty="0" smtClean="0"/>
              <a:t>舞台</a:t>
            </a:r>
            <a:endParaRPr lang="en-US" dirty="0" smtClean="0"/>
          </a:p>
          <a:p>
            <a:pPr lvl="2"/>
            <a:r>
              <a:rPr lang="zh-CN" altLang="zh-CN" dirty="0"/>
              <a:t>普通</a:t>
            </a:r>
            <a:r>
              <a:rPr lang="zh-CN" altLang="zh-CN" dirty="0" smtClean="0"/>
              <a:t>消费者</a:t>
            </a:r>
            <a:r>
              <a:rPr lang="zh-CN" altLang="en-US" dirty="0" smtClean="0"/>
              <a:t>：</a:t>
            </a:r>
            <a:r>
              <a:rPr lang="zh-CN" altLang="zh-CN" dirty="0"/>
              <a:t>很容易成为专业犯罪分子的</a:t>
            </a:r>
            <a:r>
              <a:rPr lang="zh-CN" altLang="zh-CN" dirty="0" smtClean="0"/>
              <a:t>猎物</a:t>
            </a:r>
            <a:endParaRPr lang="en-US" dirty="0" smtClean="0"/>
          </a:p>
          <a:p>
            <a:pPr lvl="2"/>
            <a:r>
              <a:rPr lang="zh-CN" altLang="zh-CN" dirty="0"/>
              <a:t>巨额资金这让其成为极有吸引力的</a:t>
            </a:r>
            <a:r>
              <a:rPr lang="zh-CN" altLang="zh-CN" dirty="0" smtClean="0"/>
              <a:t>目标</a:t>
            </a:r>
            <a:endParaRPr lang="en-US" dirty="0" smtClean="0"/>
          </a:p>
          <a:p>
            <a:pPr lvl="1"/>
            <a:r>
              <a:rPr lang="zh-CN" altLang="zh-CN" dirty="0"/>
              <a:t>钓鱼</a:t>
            </a:r>
            <a:r>
              <a:rPr lang="zh-CN" altLang="zh-CN" dirty="0" smtClean="0"/>
              <a:t>攻击</a:t>
            </a:r>
            <a:endParaRPr lang="en-US" dirty="0" smtClean="0"/>
          </a:p>
          <a:p>
            <a:pPr lvl="2"/>
            <a:r>
              <a:rPr lang="zh-CN" altLang="zh-CN" dirty="0"/>
              <a:t>专门诈骗网上客户的</a:t>
            </a:r>
            <a:r>
              <a:rPr lang="zh-CN" altLang="zh-CN" dirty="0" smtClean="0"/>
              <a:t>技术</a:t>
            </a:r>
            <a:endParaRPr lang="en-US" altLang="zh-CN" dirty="0" smtClean="0"/>
          </a:p>
          <a:p>
            <a:pPr lvl="2"/>
            <a:r>
              <a:rPr lang="zh-CN" altLang="zh-CN" dirty="0"/>
              <a:t>金融机构最为关注这一</a:t>
            </a:r>
            <a:r>
              <a:rPr lang="zh-CN" altLang="zh-CN" dirty="0" smtClean="0"/>
              <a:t>问题</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58</a:t>
            </a:fld>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title"/>
          </p:nvPr>
        </p:nvSpPr>
        <p:spPr/>
        <p:txBody>
          <a:bodyPr/>
          <a:lstStyle/>
          <a:p>
            <a:r>
              <a:rPr lang="en-US" altLang="zh-CN" dirty="0" smtClean="0"/>
              <a:t>9.7.1  </a:t>
            </a:r>
            <a:r>
              <a:rPr lang="zh-CN" altLang="zh-CN" dirty="0" smtClean="0"/>
              <a:t>网络</a:t>
            </a:r>
            <a:r>
              <a:rPr lang="zh-CN" altLang="zh-CN" dirty="0"/>
              <a:t>钓鱼攻击</a:t>
            </a:r>
          </a:p>
        </p:txBody>
      </p:sp>
      <p:sp>
        <p:nvSpPr>
          <p:cNvPr id="72707" name="Rectangle 8"/>
          <p:cNvSpPr>
            <a:spLocks noGrp="1" noChangeArrowheads="1"/>
          </p:cNvSpPr>
          <p:nvPr>
            <p:ph type="body" idx="1"/>
          </p:nvPr>
        </p:nvSpPr>
        <p:spPr/>
        <p:txBody>
          <a:bodyPr/>
          <a:lstStyle/>
          <a:p>
            <a:r>
              <a:rPr lang="zh-CN" altLang="zh-CN" dirty="0"/>
              <a:t>基本</a:t>
            </a:r>
            <a:r>
              <a:rPr lang="zh-CN" altLang="zh-CN" dirty="0" smtClean="0"/>
              <a:t>结构</a:t>
            </a:r>
            <a:endParaRPr lang="en-US" dirty="0" smtClean="0"/>
          </a:p>
          <a:p>
            <a:pPr lvl="1"/>
            <a:r>
              <a:rPr lang="zh-CN" altLang="zh-CN" dirty="0"/>
              <a:t>攻击</a:t>
            </a:r>
            <a:r>
              <a:rPr lang="zh-CN" altLang="zh-CN" dirty="0" smtClean="0"/>
              <a:t>者发送电子邮件</a:t>
            </a:r>
            <a:r>
              <a:rPr lang="en-US" dirty="0" smtClean="0"/>
              <a:t>:</a:t>
            </a:r>
          </a:p>
          <a:p>
            <a:pPr lvl="2"/>
            <a:r>
              <a:rPr lang="zh-CN" altLang="zh-CN" dirty="0"/>
              <a:t>给目标网站的所有可能</a:t>
            </a:r>
            <a:r>
              <a:rPr lang="zh-CN" altLang="zh-CN" dirty="0" smtClean="0"/>
              <a:t>用户</a:t>
            </a:r>
            <a:endParaRPr lang="en-US" dirty="0" smtClean="0"/>
          </a:p>
          <a:p>
            <a:pPr lvl="1"/>
            <a:r>
              <a:rPr lang="zh-CN" altLang="zh-CN" dirty="0"/>
              <a:t>邮件内容通知</a:t>
            </a:r>
            <a:r>
              <a:rPr lang="zh-CN" altLang="zh-CN" dirty="0" smtClean="0"/>
              <a:t>收件人</a:t>
            </a:r>
            <a:r>
              <a:rPr lang="en-US" dirty="0" smtClean="0"/>
              <a:t>:</a:t>
            </a:r>
            <a:r>
              <a:rPr lang="zh-CN" altLang="zh-CN" dirty="0"/>
              <a:t>账户出现</a:t>
            </a:r>
            <a:r>
              <a:rPr lang="zh-CN" altLang="zh-CN" dirty="0" smtClean="0"/>
              <a:t>问题</a:t>
            </a:r>
            <a:endParaRPr lang="en-US" dirty="0" smtClean="0"/>
          </a:p>
          <a:p>
            <a:pPr lvl="2"/>
            <a:r>
              <a:rPr lang="zh-CN" altLang="en-US" dirty="0" smtClean="0"/>
              <a:t>收件人必须</a:t>
            </a:r>
            <a:r>
              <a:rPr lang="zh-CN" altLang="zh-CN" dirty="0" smtClean="0"/>
              <a:t>登录</a:t>
            </a:r>
            <a:r>
              <a:rPr lang="zh-CN" altLang="zh-CN" dirty="0"/>
              <a:t>来</a:t>
            </a:r>
            <a:r>
              <a:rPr lang="zh-CN" altLang="zh-CN" dirty="0" smtClean="0"/>
              <a:t>解决</a:t>
            </a:r>
            <a:endParaRPr lang="en-US" dirty="0" smtClean="0"/>
          </a:p>
          <a:p>
            <a:pPr lvl="1"/>
            <a:r>
              <a:rPr lang="zh-CN" altLang="zh-CN" dirty="0"/>
              <a:t>邮件</a:t>
            </a:r>
            <a:r>
              <a:rPr lang="zh-CN" altLang="zh-CN" dirty="0" smtClean="0"/>
              <a:t>中</a:t>
            </a:r>
            <a:r>
              <a:rPr lang="zh-CN" altLang="en-US" dirty="0"/>
              <a:t>带有</a:t>
            </a:r>
            <a:r>
              <a:rPr lang="zh-CN" altLang="zh-CN" dirty="0" smtClean="0"/>
              <a:t>链接</a:t>
            </a:r>
            <a:endParaRPr lang="en-US" dirty="0" smtClean="0"/>
          </a:p>
          <a:p>
            <a:pPr lvl="2"/>
            <a:r>
              <a:rPr lang="zh-CN" altLang="zh-CN" dirty="0" smtClean="0"/>
              <a:t>看起来</a:t>
            </a:r>
            <a:r>
              <a:rPr lang="zh-CN" altLang="zh-CN" dirty="0"/>
              <a:t>就是指向网站登录</a:t>
            </a:r>
            <a:r>
              <a:rPr lang="zh-CN" altLang="zh-CN" dirty="0" smtClean="0"/>
              <a:t>页</a:t>
            </a:r>
            <a:endParaRPr lang="en-US" altLang="zh-CN" dirty="0" smtClean="0"/>
          </a:p>
          <a:p>
            <a:pPr lvl="2"/>
            <a:r>
              <a:rPr lang="zh-CN" altLang="zh-CN" dirty="0"/>
              <a:t>实际上会把收件人导向犯罪分子的网站</a:t>
            </a:r>
            <a:r>
              <a:rPr lang="zh-CN" altLang="zh-CN" dirty="0" smtClean="0"/>
              <a:t>，</a:t>
            </a:r>
            <a:r>
              <a:rPr lang="zh-CN" altLang="zh-CN" dirty="0"/>
              <a:t>其网站是经过伪装的看起来非常类似于目标网站。毫无戒心的收件人输入用户名和密码后，犯罪分子马上用它进入收件人的</a:t>
            </a:r>
            <a:r>
              <a:rPr lang="zh-CN" altLang="zh-CN" dirty="0" smtClean="0"/>
              <a:t>账户</a:t>
            </a:r>
            <a:r>
              <a:rPr lang="zh-CN" altLang="en-US" dirty="0" smtClean="0"/>
              <a:t>。</a:t>
            </a:r>
            <a:endParaRPr lang="en-US" dirty="0" smtClean="0"/>
          </a:p>
          <a:p>
            <a:pPr lvl="2"/>
            <a:endParaRPr lang="en-US" dirty="0" smtClean="0"/>
          </a:p>
        </p:txBody>
      </p:sp>
      <p:sp>
        <p:nvSpPr>
          <p:cNvPr id="72709"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9BBCDD6-9389-4864-912D-C2A3907E46BF}" type="slidenum">
              <a:rPr lang="en-US" smtClean="0"/>
              <a:pPr/>
              <a:t>59</a:t>
            </a:fld>
            <a:endParaRPr lang="en-US"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34B73C17-AF44-4577-A125-9490AD57FEC7}" type="slidenum">
              <a:rPr lang="en-US" sz="1400"/>
              <a:pPr algn="r" eaLnBrk="1" hangingPunct="1"/>
              <a:t>6</a:t>
            </a:fld>
            <a:endParaRPr lang="en-US" sz="1400" dirty="0"/>
          </a:p>
        </p:txBody>
      </p:sp>
      <p:sp>
        <p:nvSpPr>
          <p:cNvPr id="32772" name="Rectangle 6"/>
          <p:cNvSpPr>
            <a:spLocks noGrp="1" noChangeArrowheads="1"/>
          </p:cNvSpPr>
          <p:nvPr>
            <p:ph type="title"/>
          </p:nvPr>
        </p:nvSpPr>
        <p:spPr/>
        <p:txBody>
          <a:bodyPr/>
          <a:lstStyle/>
          <a:p>
            <a:r>
              <a:rPr lang="en-US" altLang="zh-CN" dirty="0" smtClean="0"/>
              <a:t>9.1.1  </a:t>
            </a:r>
            <a:r>
              <a:rPr lang="zh-CN" altLang="zh-CN" dirty="0" smtClean="0"/>
              <a:t>微</a:t>
            </a:r>
            <a:r>
              <a:rPr lang="zh-CN" altLang="zh-CN" dirty="0"/>
              <a:t>额支付与小额支付</a:t>
            </a:r>
            <a:r>
              <a:rPr lang="zh-CN" altLang="en-US" dirty="0"/>
              <a:t>（续）</a:t>
            </a:r>
            <a:endParaRPr lang="en-US" dirty="0" smtClean="0"/>
          </a:p>
        </p:txBody>
      </p:sp>
      <p:sp>
        <p:nvSpPr>
          <p:cNvPr id="32773" name="Rectangle 7"/>
          <p:cNvSpPr>
            <a:spLocks noGrp="1" noChangeArrowheads="1"/>
          </p:cNvSpPr>
          <p:nvPr>
            <p:ph type="body" idx="1"/>
          </p:nvPr>
        </p:nvSpPr>
        <p:spPr/>
        <p:txBody>
          <a:bodyPr/>
          <a:lstStyle/>
          <a:p>
            <a:r>
              <a:rPr lang="zh-CN" altLang="en-US" b="1" dirty="0" smtClean="0"/>
              <a:t>小额支付</a:t>
            </a:r>
            <a:r>
              <a:rPr lang="en-US" dirty="0" smtClean="0"/>
              <a:t> </a:t>
            </a:r>
          </a:p>
          <a:p>
            <a:pPr lvl="1"/>
            <a:r>
              <a:rPr lang="zh-CN" altLang="zh-CN" dirty="0"/>
              <a:t>所有</a:t>
            </a:r>
            <a:r>
              <a:rPr lang="en-US" altLang="zh-CN" dirty="0"/>
              <a:t>10</a:t>
            </a:r>
            <a:r>
              <a:rPr lang="zh-CN" altLang="zh-CN" dirty="0"/>
              <a:t>美元以下的</a:t>
            </a:r>
            <a:r>
              <a:rPr lang="zh-CN" altLang="zh-CN" dirty="0" smtClean="0"/>
              <a:t>支付</a:t>
            </a:r>
            <a:endParaRPr lang="en-US" dirty="0" smtClean="0"/>
          </a:p>
          <a:p>
            <a:pPr lvl="1"/>
            <a:r>
              <a:rPr lang="zh-CN" altLang="zh-CN" dirty="0"/>
              <a:t>通过移动电话运营商来提供小额</a:t>
            </a:r>
            <a:r>
              <a:rPr lang="zh-CN" altLang="zh-CN" dirty="0" smtClean="0"/>
              <a:t>支付</a:t>
            </a:r>
            <a:endParaRPr lang="en-US" dirty="0" smtClean="0"/>
          </a:p>
          <a:p>
            <a:pPr lvl="2"/>
            <a:r>
              <a:rPr lang="zh-CN" altLang="zh-CN" dirty="0"/>
              <a:t>消费者用手机进行</a:t>
            </a:r>
            <a:r>
              <a:rPr lang="zh-CN" altLang="zh-CN" dirty="0" smtClean="0"/>
              <a:t>支付</a:t>
            </a:r>
            <a:endParaRPr lang="en-US" dirty="0" smtClean="0"/>
          </a:p>
          <a:p>
            <a:pPr lvl="2"/>
            <a:r>
              <a:rPr lang="zh-CN" altLang="zh-CN" dirty="0"/>
              <a:t>费用打到每月的话费</a:t>
            </a:r>
            <a:r>
              <a:rPr lang="zh-CN" altLang="zh-CN" dirty="0" smtClean="0"/>
              <a:t>帐单</a:t>
            </a:r>
            <a:endParaRPr lang="en-US" dirty="0" smtClean="0"/>
          </a:p>
          <a:p>
            <a:pPr lvl="2"/>
            <a:r>
              <a:rPr lang="zh-CN" altLang="zh-CN" dirty="0"/>
              <a:t>这种微额支付系统的应用因移动运营商收取高额服务费而</a:t>
            </a:r>
            <a:r>
              <a:rPr lang="zh-CN" altLang="zh-CN" dirty="0" smtClean="0"/>
              <a:t>受阻</a:t>
            </a:r>
            <a:endParaRPr lang="en-US" dirty="0" smtClean="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6</a:t>
            </a:fld>
            <a:endParaRPr lang="en-US" dirty="0"/>
          </a:p>
        </p:txBody>
      </p:sp>
    </p:spTree>
    <p:extLst>
      <p:ext uri="{BB962C8B-B14F-4D97-AF65-F5344CB8AC3E}">
        <p14:creationId xmlns:p14="http://schemas.microsoft.com/office/powerpoint/2010/main" val="10125162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title" idx="4294967295"/>
          </p:nvPr>
        </p:nvSpPr>
        <p:spPr/>
        <p:txBody>
          <a:bodyPr/>
          <a:lstStyle/>
          <a:p>
            <a:r>
              <a:rPr lang="en-US" altLang="zh-CN" dirty="0" smtClean="0"/>
              <a:t>9.7.1  </a:t>
            </a:r>
            <a:r>
              <a:rPr lang="zh-CN" altLang="zh-CN" dirty="0" smtClean="0"/>
              <a:t>网络</a:t>
            </a:r>
            <a:r>
              <a:rPr lang="zh-CN" altLang="zh-CN" dirty="0"/>
              <a:t>钓鱼</a:t>
            </a:r>
            <a:r>
              <a:rPr lang="zh-CN" altLang="zh-CN" dirty="0" smtClean="0"/>
              <a:t>攻击</a:t>
            </a:r>
            <a:r>
              <a:rPr lang="zh-CN" altLang="en-US" dirty="0" smtClean="0"/>
              <a:t>（续）</a:t>
            </a:r>
            <a:endParaRPr lang="en-US" dirty="0" smtClean="0"/>
          </a:p>
        </p:txBody>
      </p:sp>
      <p:sp>
        <p:nvSpPr>
          <p:cNvPr id="73731" name="Rectangle 8"/>
          <p:cNvSpPr>
            <a:spLocks noGrp="1" noChangeArrowheads="1"/>
          </p:cNvSpPr>
          <p:nvPr>
            <p:ph type="body" idx="4294967295"/>
          </p:nvPr>
        </p:nvSpPr>
        <p:spPr/>
        <p:txBody>
          <a:bodyPr/>
          <a:lstStyle/>
          <a:p>
            <a:pPr lvl="1"/>
            <a:r>
              <a:rPr lang="zh-CN" altLang="zh-CN" dirty="0"/>
              <a:t>收件人输入用户名和密码</a:t>
            </a:r>
            <a:r>
              <a:rPr lang="zh-CN" altLang="zh-CN" dirty="0" smtClean="0"/>
              <a:t>后</a:t>
            </a:r>
            <a:endParaRPr lang="en-US" dirty="0" smtClean="0"/>
          </a:p>
          <a:p>
            <a:pPr lvl="2"/>
            <a:r>
              <a:rPr lang="zh-CN" altLang="zh-CN" dirty="0"/>
              <a:t>犯罪</a:t>
            </a:r>
            <a:r>
              <a:rPr lang="zh-CN" altLang="zh-CN" dirty="0" smtClean="0"/>
              <a:t>分子</a:t>
            </a:r>
            <a:r>
              <a:rPr lang="zh-CN" altLang="en-US" dirty="0" smtClean="0"/>
              <a:t>截获</a:t>
            </a:r>
            <a:endParaRPr lang="en-US" dirty="0" smtClean="0"/>
          </a:p>
          <a:p>
            <a:pPr lvl="2"/>
            <a:r>
              <a:rPr lang="zh-CN" altLang="zh-CN" dirty="0"/>
              <a:t>用它进入收件人的</a:t>
            </a:r>
            <a:r>
              <a:rPr lang="zh-CN" altLang="zh-CN" dirty="0" smtClean="0"/>
              <a:t>账户</a:t>
            </a:r>
            <a:endParaRPr lang="en-US" dirty="0" smtClean="0"/>
          </a:p>
          <a:p>
            <a:pPr lvl="2"/>
            <a:r>
              <a:rPr lang="zh-CN" altLang="zh-CN" dirty="0"/>
              <a:t>罪分子就能随意访问个人信息、进行交易或取出</a:t>
            </a:r>
            <a:r>
              <a:rPr lang="zh-CN" altLang="zh-CN" dirty="0" smtClean="0"/>
              <a:t>资金</a:t>
            </a:r>
            <a:endParaRPr lang="en-US" dirty="0" smtClean="0"/>
          </a:p>
        </p:txBody>
      </p:sp>
      <p:sp>
        <p:nvSpPr>
          <p:cNvPr id="7373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1BA0EA2-9771-4F95-8279-AFA4027AA52B}" type="slidenum">
              <a:rPr lang="en-US" smtClean="0"/>
              <a:pPr/>
              <a:t>60</a:t>
            </a:fld>
            <a:endParaRPr lang="en-US" dirty="0" smtClean="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78A8600-8AFF-4995-92DB-EF8E0017C543}" type="slidenum">
              <a:rPr lang="en-US" smtClean="0"/>
              <a:pPr/>
              <a:t>61</a:t>
            </a:fld>
            <a:endParaRPr lang="en-US" dirty="0" smtClean="0"/>
          </a:p>
        </p:txBody>
      </p:sp>
      <p:sp>
        <p:nvSpPr>
          <p:cNvPr id="74756" name="Rectangle 7"/>
          <p:cNvSpPr>
            <a:spLocks noChangeArrowheads="1"/>
          </p:cNvSpPr>
          <p:nvPr/>
        </p:nvSpPr>
        <p:spPr bwMode="auto">
          <a:xfrm>
            <a:off x="381000" y="5870028"/>
            <a:ext cx="6172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smtClean="0"/>
              <a:t>图</a:t>
            </a:r>
            <a:r>
              <a:rPr lang="en-US" b="1" dirty="0" smtClean="0"/>
              <a:t> </a:t>
            </a:r>
            <a:r>
              <a:rPr lang="en-US" b="1" dirty="0" smtClean="0"/>
              <a:t>9-5</a:t>
            </a:r>
            <a:r>
              <a:rPr lang="en-US" dirty="0" smtClean="0"/>
              <a:t> </a:t>
            </a:r>
            <a:r>
              <a:rPr lang="zh-CN" altLang="en-US" dirty="0" smtClean="0"/>
              <a:t>钓鱼电子邮件信息</a:t>
            </a:r>
            <a:endParaRPr lang="en-US" dirty="0"/>
          </a:p>
        </p:txBody>
      </p:sp>
      <p:pic>
        <p:nvPicPr>
          <p:cNvPr id="74758" name="Picture 6"/>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381000" y="161925"/>
            <a:ext cx="7924800" cy="562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A751F79-969E-4B68-9204-CF3ED27A1977}" type="slidenum">
              <a:rPr lang="en-US" smtClean="0"/>
              <a:pPr/>
              <a:t>62</a:t>
            </a:fld>
            <a:endParaRPr lang="en-US" dirty="0" smtClean="0"/>
          </a:p>
        </p:txBody>
      </p:sp>
      <p:sp>
        <p:nvSpPr>
          <p:cNvPr id="75780" name="Rectangle 7"/>
          <p:cNvSpPr>
            <a:spLocks noChangeArrowheads="1"/>
          </p:cNvSpPr>
          <p:nvPr/>
        </p:nvSpPr>
        <p:spPr bwMode="auto">
          <a:xfrm>
            <a:off x="609600" y="5715000"/>
            <a:ext cx="6172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a:t>图</a:t>
            </a:r>
            <a:r>
              <a:rPr lang="en-US" b="1" dirty="0" smtClean="0"/>
              <a:t> </a:t>
            </a:r>
            <a:r>
              <a:rPr lang="en-US" b="1" dirty="0" smtClean="0"/>
              <a:t>9-5</a:t>
            </a:r>
            <a:r>
              <a:rPr lang="en-US" dirty="0" smtClean="0"/>
              <a:t> </a:t>
            </a:r>
            <a:r>
              <a:rPr lang="zh-CN" altLang="en-US" dirty="0" smtClean="0"/>
              <a:t>钓鱼电子邮件（续）</a:t>
            </a:r>
            <a:endParaRPr lang="en-US" dirty="0"/>
          </a:p>
        </p:txBody>
      </p:sp>
      <p:pic>
        <p:nvPicPr>
          <p:cNvPr id="75782" name="Picture 6"/>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609600" y="381000"/>
            <a:ext cx="7924800" cy="5172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41CD1D5-4EAD-4A10-A3BE-6684817C4CEB}" type="slidenum">
              <a:rPr lang="en-US" smtClean="0"/>
              <a:pPr/>
              <a:t>63</a:t>
            </a:fld>
            <a:endParaRPr lang="en-US" dirty="0" smtClean="0"/>
          </a:p>
        </p:txBody>
      </p:sp>
      <p:sp>
        <p:nvSpPr>
          <p:cNvPr id="76804" name="Rectangle 7"/>
          <p:cNvSpPr>
            <a:spLocks noGrp="1" noChangeArrowheads="1"/>
          </p:cNvSpPr>
          <p:nvPr>
            <p:ph type="title" idx="4294967295"/>
          </p:nvPr>
        </p:nvSpPr>
        <p:spPr/>
        <p:txBody>
          <a:bodyPr/>
          <a:lstStyle/>
          <a:p>
            <a:r>
              <a:rPr lang="en-US" altLang="zh-CN" dirty="0" smtClean="0"/>
              <a:t>9.7.1  </a:t>
            </a:r>
            <a:r>
              <a:rPr lang="zh-CN" altLang="zh-CN" dirty="0" smtClean="0"/>
              <a:t>网络</a:t>
            </a:r>
            <a:r>
              <a:rPr lang="zh-CN" altLang="zh-CN" dirty="0"/>
              <a:t>钓鱼攻击</a:t>
            </a:r>
            <a:r>
              <a:rPr lang="zh-CN" altLang="en-US" dirty="0"/>
              <a:t>（续）</a:t>
            </a:r>
            <a:endParaRPr lang="en-US" dirty="0" smtClean="0"/>
          </a:p>
        </p:txBody>
      </p:sp>
      <p:sp>
        <p:nvSpPr>
          <p:cNvPr id="76805" name="Rectangle 8"/>
          <p:cNvSpPr>
            <a:spLocks noGrp="1" noChangeArrowheads="1"/>
          </p:cNvSpPr>
          <p:nvPr>
            <p:ph type="body" idx="4294967295"/>
          </p:nvPr>
        </p:nvSpPr>
        <p:spPr/>
        <p:txBody>
          <a:bodyPr/>
          <a:lstStyle/>
          <a:p>
            <a:r>
              <a:rPr lang="zh-CN" altLang="zh-CN" dirty="0"/>
              <a:t>鱼叉式网络</a:t>
            </a:r>
            <a:r>
              <a:rPr lang="zh-CN" altLang="zh-CN" dirty="0" smtClean="0"/>
              <a:t>钓鱼</a:t>
            </a:r>
            <a:r>
              <a:rPr lang="en-US" dirty="0" smtClean="0"/>
              <a:t> </a:t>
            </a:r>
          </a:p>
          <a:p>
            <a:pPr lvl="1"/>
            <a:r>
              <a:rPr lang="zh-CN" altLang="zh-CN" dirty="0"/>
              <a:t>针对某个人或组织而精心</a:t>
            </a:r>
            <a:r>
              <a:rPr lang="zh-CN" altLang="zh-CN" dirty="0" smtClean="0"/>
              <a:t>设计</a:t>
            </a:r>
            <a:endParaRPr lang="en-US" dirty="0" smtClean="0"/>
          </a:p>
          <a:p>
            <a:pPr lvl="1"/>
            <a:r>
              <a:rPr lang="zh-CN" altLang="zh-CN" dirty="0"/>
              <a:t>必须对目标收件人进行大量</a:t>
            </a:r>
            <a:r>
              <a:rPr lang="zh-CN" altLang="zh-CN" dirty="0" smtClean="0"/>
              <a:t>研究</a:t>
            </a:r>
            <a:endParaRPr lang="en-US" dirty="0" smtClean="0"/>
          </a:p>
          <a:p>
            <a:pPr lvl="1"/>
            <a:r>
              <a:rPr lang="zh-CN" altLang="zh-CN" dirty="0"/>
              <a:t>大大增加受害人打开电子邮件并点击钓鱼网站链接的</a:t>
            </a:r>
            <a:r>
              <a:rPr lang="zh-CN" altLang="zh-CN" dirty="0" smtClean="0"/>
              <a:t>机会</a:t>
            </a:r>
            <a:endParaRPr lang="en-US" dirty="0" smtClean="0"/>
          </a:p>
          <a:p>
            <a:pPr lvl="1"/>
            <a:r>
              <a:rPr lang="zh-CN" altLang="en-US" dirty="0" smtClean="0"/>
              <a:t>例子</a:t>
            </a:r>
            <a:r>
              <a:rPr lang="en-US" dirty="0" smtClean="0"/>
              <a:t>: 2008</a:t>
            </a:r>
            <a:r>
              <a:rPr lang="zh-CN" altLang="en-US" dirty="0" smtClean="0"/>
              <a:t>年政府电子刺激法案</a:t>
            </a:r>
            <a:endParaRPr lang="en-US" dirty="0" smtClean="0"/>
          </a:p>
          <a:p>
            <a:pPr lvl="2"/>
            <a:r>
              <a:rPr lang="zh-CN" altLang="zh-CN" dirty="0"/>
              <a:t>法律通过后一周之内，网络钓鱼电子邮件就开始在全国范围内</a:t>
            </a:r>
            <a:r>
              <a:rPr lang="zh-CN" altLang="zh-CN" dirty="0" smtClean="0"/>
              <a:t>出现</a:t>
            </a:r>
            <a:endParaRPr lang="en-US" dirty="0" smtClean="0"/>
          </a:p>
          <a:p>
            <a:pPr lvl="2"/>
            <a:endParaRPr lang="en-US" dirty="0" smtClean="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2D16662-2785-43D1-BCA8-EDF5AF682C06}" type="slidenum">
              <a:rPr lang="en-US" smtClean="0"/>
              <a:pPr/>
              <a:t>64</a:t>
            </a:fld>
            <a:endParaRPr lang="en-US" dirty="0" smtClean="0"/>
          </a:p>
        </p:txBody>
      </p:sp>
      <p:sp>
        <p:nvSpPr>
          <p:cNvPr id="77828" name="Rectangle 7"/>
          <p:cNvSpPr>
            <a:spLocks noGrp="1" noChangeArrowheads="1"/>
          </p:cNvSpPr>
          <p:nvPr>
            <p:ph type="title" idx="4294967295"/>
          </p:nvPr>
        </p:nvSpPr>
        <p:spPr/>
        <p:txBody>
          <a:bodyPr/>
          <a:lstStyle/>
          <a:p>
            <a:r>
              <a:rPr lang="en-US" altLang="zh-CN" dirty="0" smtClean="0"/>
              <a:t>9.7.1  </a:t>
            </a:r>
            <a:r>
              <a:rPr lang="zh-CN" altLang="zh-CN" dirty="0" smtClean="0"/>
              <a:t>网络</a:t>
            </a:r>
            <a:r>
              <a:rPr lang="zh-CN" altLang="zh-CN" dirty="0"/>
              <a:t>钓鱼攻击</a:t>
            </a:r>
            <a:r>
              <a:rPr lang="zh-CN" altLang="en-US" dirty="0"/>
              <a:t>（续）</a:t>
            </a:r>
            <a:endParaRPr lang="en-US" dirty="0" smtClean="0"/>
          </a:p>
        </p:txBody>
      </p:sp>
      <p:sp>
        <p:nvSpPr>
          <p:cNvPr id="77829" name="Rectangle 8"/>
          <p:cNvSpPr>
            <a:spLocks noGrp="1" noChangeArrowheads="1"/>
          </p:cNvSpPr>
          <p:nvPr>
            <p:ph type="body" idx="4294967295"/>
          </p:nvPr>
        </p:nvSpPr>
        <p:spPr>
          <a:xfrm>
            <a:off x="457200" y="1570037"/>
            <a:ext cx="8229600" cy="4525963"/>
          </a:xfrm>
        </p:spPr>
        <p:txBody>
          <a:bodyPr/>
          <a:lstStyle/>
          <a:p>
            <a:r>
              <a:rPr lang="zh-CN" altLang="zh-CN" dirty="0"/>
              <a:t>网络钓鱼邮件中的</a:t>
            </a:r>
            <a:r>
              <a:rPr lang="zh-CN" altLang="zh-CN" dirty="0" smtClean="0"/>
              <a:t>链接伪装</a:t>
            </a:r>
            <a:r>
              <a:rPr lang="zh-CN" altLang="en-US" dirty="0" smtClean="0"/>
              <a:t>和欺骗</a:t>
            </a:r>
            <a:endParaRPr lang="en-US" dirty="0" smtClean="0"/>
          </a:p>
          <a:p>
            <a:pPr lvl="1"/>
            <a:r>
              <a:rPr lang="zh-CN" altLang="en-US" dirty="0" smtClean="0"/>
              <a:t>例子</a:t>
            </a:r>
            <a:r>
              <a:rPr lang="en-US" dirty="0" smtClean="0"/>
              <a:t>: Web </a:t>
            </a:r>
            <a:r>
              <a:rPr lang="zh-CN" altLang="en-US" dirty="0" smtClean="0"/>
              <a:t>服务器</a:t>
            </a:r>
            <a:r>
              <a:rPr lang="zh-CN" altLang="zh-CN" dirty="0"/>
              <a:t>忽略掉“</a:t>
            </a:r>
            <a:r>
              <a:rPr lang="en-US" altLang="zh-CN" dirty="0"/>
              <a:t>@</a:t>
            </a:r>
            <a:r>
              <a:rPr lang="zh-CN" altLang="zh-CN" dirty="0"/>
              <a:t>”前的字符</a:t>
            </a:r>
            <a:r>
              <a:rPr lang="en-US" dirty="0" smtClean="0"/>
              <a:t>:</a:t>
            </a:r>
          </a:p>
          <a:p>
            <a:pPr lvl="2"/>
            <a:r>
              <a:rPr lang="en-US" dirty="0" smtClean="0">
                <a:hlinkClick r:id="rId3"/>
              </a:rPr>
              <a:t>https://www.paypal.com@218.36.41.188/fl/login.html</a:t>
            </a:r>
            <a:endParaRPr lang="en-US" dirty="0" smtClean="0"/>
          </a:p>
          <a:p>
            <a:pPr lvl="2" eaLnBrk="1" hangingPunct="1"/>
            <a:r>
              <a:rPr lang="zh-CN" altLang="en-US" dirty="0" smtClean="0"/>
              <a:t>在电子邮件里链接以不同的形式显示出来</a:t>
            </a:r>
            <a:endParaRPr lang="en-US" dirty="0" smtClean="0"/>
          </a:p>
          <a:p>
            <a:pPr lvl="2" eaLnBrk="1" hangingPunct="1"/>
            <a:r>
              <a:rPr lang="zh-CN" altLang="en-US" dirty="0" smtClean="0"/>
              <a:t>因为</a:t>
            </a:r>
            <a:r>
              <a:rPr lang="en-US" dirty="0" smtClean="0"/>
              <a:t>JavaScript</a:t>
            </a:r>
            <a:r>
              <a:rPr lang="zh-CN" altLang="en-US" dirty="0" smtClean="0"/>
              <a:t>代码让假网站隐藏起来</a:t>
            </a:r>
            <a:endParaRPr lang="en-US" dirty="0" smtClean="0"/>
          </a:p>
          <a:p>
            <a:pPr lvl="2" eaLnBrk="1" hangingPunct="1"/>
            <a:r>
              <a:rPr lang="zh-CN" altLang="en-US" dirty="0" smtClean="0"/>
              <a:t>看起来非常像浏览器地址</a:t>
            </a:r>
            <a:endParaRPr lang="en-US" dirty="0" smtClean="0"/>
          </a:p>
          <a:p>
            <a:pPr lvl="1" eaLnBrk="1" hangingPunct="1"/>
            <a:r>
              <a:rPr lang="zh-CN" altLang="en-US" dirty="0" smtClean="0"/>
              <a:t>含有金融机构的网站图片</a:t>
            </a:r>
            <a:r>
              <a:rPr lang="en-US" dirty="0" smtClean="0"/>
              <a:t> </a:t>
            </a:r>
          </a:p>
          <a:p>
            <a:pPr lvl="2" eaLnBrk="1" hangingPunct="1"/>
            <a:r>
              <a:rPr lang="zh-CN" altLang="en-US" dirty="0" smtClean="0"/>
              <a:t>看上去更有说服力</a:t>
            </a:r>
            <a:endParaRPr lang="en-US" dirty="0" smtClean="0"/>
          </a:p>
          <a:p>
            <a:pPr lvl="1" eaLnBrk="1" hangingPunct="1"/>
            <a:endParaRPr lang="en-US" dirty="0" smtClean="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9.7.1  </a:t>
            </a:r>
            <a:r>
              <a:rPr lang="zh-CN" altLang="zh-CN" dirty="0" smtClean="0"/>
              <a:t>网络</a:t>
            </a:r>
            <a:r>
              <a:rPr lang="zh-CN" altLang="zh-CN" dirty="0"/>
              <a:t>钓鱼攻击</a:t>
            </a:r>
            <a:r>
              <a:rPr lang="zh-CN" altLang="en-US" dirty="0"/>
              <a:t>（续）</a:t>
            </a:r>
            <a:endParaRPr lang="en-US" dirty="0"/>
          </a:p>
        </p:txBody>
      </p:sp>
      <p:sp>
        <p:nvSpPr>
          <p:cNvPr id="3" name="Content Placeholder 2"/>
          <p:cNvSpPr>
            <a:spLocks noGrp="1"/>
          </p:cNvSpPr>
          <p:nvPr>
            <p:ph idx="1"/>
          </p:nvPr>
        </p:nvSpPr>
        <p:spPr/>
        <p:txBody>
          <a:bodyPr/>
          <a:lstStyle/>
          <a:p>
            <a:r>
              <a:rPr lang="zh-CN" altLang="en-US" dirty="0" smtClean="0"/>
              <a:t>可</a:t>
            </a:r>
            <a:r>
              <a:rPr lang="zh-CN" altLang="zh-CN" dirty="0" smtClean="0"/>
              <a:t>了解</a:t>
            </a:r>
            <a:r>
              <a:rPr lang="zh-CN" altLang="zh-CN" dirty="0"/>
              <a:t>网络钓鱼技术的</a:t>
            </a:r>
            <a:r>
              <a:rPr lang="zh-CN" altLang="zh-CN" dirty="0" smtClean="0"/>
              <a:t>详细资料</a:t>
            </a:r>
            <a:r>
              <a:rPr lang="zh-CN" altLang="en-US" dirty="0" smtClean="0"/>
              <a:t>的网站</a:t>
            </a:r>
            <a:r>
              <a:rPr lang="en-US" dirty="0" smtClean="0"/>
              <a:t>:</a:t>
            </a:r>
          </a:p>
          <a:p>
            <a:pPr lvl="1"/>
            <a:r>
              <a:rPr lang="zh-CN" altLang="zh-CN" dirty="0"/>
              <a:t>电子邮件与反垃圾邮件</a:t>
            </a:r>
            <a:r>
              <a:rPr lang="zh-CN" altLang="zh-CN" dirty="0" smtClean="0"/>
              <a:t>大会</a:t>
            </a:r>
            <a:r>
              <a:rPr lang="en-US" dirty="0" smtClean="0"/>
              <a:t> </a:t>
            </a:r>
          </a:p>
          <a:p>
            <a:pPr lvl="1"/>
            <a:r>
              <a:rPr lang="zh-CN" altLang="zh-CN" dirty="0"/>
              <a:t>反网络钓鱼任务</a:t>
            </a:r>
            <a:r>
              <a:rPr lang="zh-CN" altLang="zh-CN" dirty="0" smtClean="0"/>
              <a:t>组</a:t>
            </a:r>
            <a:r>
              <a:rPr lang="en-US" dirty="0" smtClean="0"/>
              <a:t> (APWG) </a:t>
            </a:r>
            <a:endParaRPr lang="en-US" dirty="0"/>
          </a:p>
        </p:txBody>
      </p:sp>
      <p:sp>
        <p:nvSpPr>
          <p:cNvPr id="5" name="Slide Number Placeholder 4"/>
          <p:cNvSpPr>
            <a:spLocks noGrp="1"/>
          </p:cNvSpPr>
          <p:nvPr>
            <p:ph type="sldNum" sz="quarter" idx="11"/>
          </p:nvPr>
        </p:nvSpPr>
        <p:spPr/>
        <p:txBody>
          <a:bodyPr/>
          <a:lstStyle/>
          <a:p>
            <a:pPr>
              <a:defRPr/>
            </a:pPr>
            <a:fld id="{D3AA4055-2CAA-4C89-8981-80C2F0BC5F6C}" type="slidenum">
              <a:rPr lang="en-US" smtClean="0"/>
              <a:pPr>
                <a:defRPr/>
              </a:pPr>
              <a:t>65</a:t>
            </a:fld>
            <a:endParaRPr lang="en-US" dirty="0"/>
          </a:p>
        </p:txBody>
      </p:sp>
    </p:spTree>
    <p:extLst>
      <p:ext uri="{BB962C8B-B14F-4D97-AF65-F5344CB8AC3E}">
        <p14:creationId xmlns:p14="http://schemas.microsoft.com/office/powerpoint/2010/main" val="261932744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35D8073-F4CB-4408-928E-DFE41ED85C86}" type="slidenum">
              <a:rPr lang="en-US" smtClean="0"/>
              <a:pPr/>
              <a:t>66</a:t>
            </a:fld>
            <a:endParaRPr lang="en-US" dirty="0" smtClean="0"/>
          </a:p>
        </p:txBody>
      </p:sp>
      <p:sp>
        <p:nvSpPr>
          <p:cNvPr id="78853" name="Rectangle 7"/>
          <p:cNvSpPr>
            <a:spLocks noChangeArrowheads="1"/>
          </p:cNvSpPr>
          <p:nvPr/>
        </p:nvSpPr>
        <p:spPr bwMode="auto">
          <a:xfrm>
            <a:off x="457200" y="5703332"/>
            <a:ext cx="7772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t>图</a:t>
            </a:r>
            <a:r>
              <a:rPr lang="en-US" b="1" dirty="0" smtClean="0"/>
              <a:t>9-6</a:t>
            </a:r>
            <a:r>
              <a:rPr lang="en-US" dirty="0" smtClean="0"/>
              <a:t> </a:t>
            </a:r>
            <a:r>
              <a:rPr lang="zh-CN" altLang="en-US" dirty="0" smtClean="0"/>
              <a:t>带有图片的网络钓鱼电子邮件</a:t>
            </a:r>
            <a:endParaRPr lang="en-US" dirty="0"/>
          </a:p>
        </p:txBody>
      </p:sp>
      <p:pic>
        <p:nvPicPr>
          <p:cNvPr id="78854" name="Picture 6"/>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457200" y="228600"/>
            <a:ext cx="6448425" cy="531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78C68F7A-A5C0-4695-88E2-B486F135A150}" type="slidenum">
              <a:rPr lang="en-US" smtClean="0"/>
              <a:pPr>
                <a:defRPr/>
              </a:pPr>
              <a:t>67</a:t>
            </a:fld>
            <a:endParaRPr lang="en-US" dirty="0"/>
          </a:p>
        </p:txBody>
      </p:sp>
      <p:sp>
        <p:nvSpPr>
          <p:cNvPr id="4" name="Rectangle 7"/>
          <p:cNvSpPr>
            <a:spLocks noChangeArrowheads="1"/>
          </p:cNvSpPr>
          <p:nvPr/>
        </p:nvSpPr>
        <p:spPr bwMode="auto">
          <a:xfrm>
            <a:off x="762000" y="4953000"/>
            <a:ext cx="7772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t>图</a:t>
            </a:r>
            <a:r>
              <a:rPr lang="en-US" b="1" dirty="0" smtClean="0"/>
              <a:t>9-6</a:t>
            </a:r>
            <a:r>
              <a:rPr lang="en-US" dirty="0" smtClean="0"/>
              <a:t> </a:t>
            </a:r>
            <a:r>
              <a:rPr lang="zh-CN" altLang="en-US" dirty="0" smtClean="0"/>
              <a:t>带有图片的网络钓鱼电子邮件（续）</a:t>
            </a:r>
            <a:endParaRPr lang="en-US" dirty="0"/>
          </a:p>
        </p:txBody>
      </p:sp>
      <p:pic>
        <p:nvPicPr>
          <p:cNvPr id="117762"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609600" y="1600200"/>
            <a:ext cx="6448425" cy="3105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191128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9089137-BE70-4A8C-AF4A-FCB946B99845}" type="slidenum">
              <a:rPr lang="en-US" smtClean="0"/>
              <a:pPr/>
              <a:t>68</a:t>
            </a:fld>
            <a:endParaRPr lang="en-US" dirty="0" smtClean="0"/>
          </a:p>
        </p:txBody>
      </p:sp>
      <p:sp>
        <p:nvSpPr>
          <p:cNvPr id="79876" name="Rectangle 7"/>
          <p:cNvSpPr>
            <a:spLocks noGrp="1" noChangeArrowheads="1"/>
          </p:cNvSpPr>
          <p:nvPr>
            <p:ph type="title" idx="4294967295"/>
          </p:nvPr>
        </p:nvSpPr>
        <p:spPr/>
        <p:txBody>
          <a:bodyPr/>
          <a:lstStyle/>
          <a:p>
            <a:r>
              <a:rPr lang="en-US" altLang="zh-CN" dirty="0" smtClean="0"/>
              <a:t>9.7.2  </a:t>
            </a:r>
            <a:r>
              <a:rPr lang="zh-CN" altLang="zh-CN" dirty="0" smtClean="0"/>
              <a:t>网络</a:t>
            </a:r>
            <a:r>
              <a:rPr lang="zh-CN" altLang="zh-CN" dirty="0"/>
              <a:t>钓鱼攻击用于身份盗窃</a:t>
            </a:r>
          </a:p>
        </p:txBody>
      </p:sp>
      <p:sp>
        <p:nvSpPr>
          <p:cNvPr id="79877" name="Rectangle 8"/>
          <p:cNvSpPr>
            <a:spLocks noGrp="1" noChangeArrowheads="1"/>
          </p:cNvSpPr>
          <p:nvPr>
            <p:ph type="body" idx="4294967295"/>
          </p:nvPr>
        </p:nvSpPr>
        <p:spPr/>
        <p:txBody>
          <a:bodyPr/>
          <a:lstStyle/>
          <a:p>
            <a:pPr>
              <a:lnSpc>
                <a:spcPct val="90000"/>
              </a:lnSpc>
            </a:pPr>
            <a:r>
              <a:rPr lang="zh-CN" altLang="zh-CN" dirty="0"/>
              <a:t>组织犯罪</a:t>
            </a:r>
            <a:r>
              <a:rPr lang="en-US" dirty="0" smtClean="0"/>
              <a:t>(</a:t>
            </a:r>
            <a:r>
              <a:rPr lang="zh-CN" altLang="zh-CN" dirty="0"/>
              <a:t>敲诈勒索</a:t>
            </a:r>
            <a:r>
              <a:rPr lang="en-US" dirty="0" smtClean="0"/>
              <a:t>)</a:t>
            </a:r>
          </a:p>
          <a:p>
            <a:pPr lvl="1">
              <a:lnSpc>
                <a:spcPct val="90000"/>
              </a:lnSpc>
            </a:pPr>
            <a:r>
              <a:rPr lang="zh-CN" altLang="zh-CN" dirty="0"/>
              <a:t>组织严密的、纪律化的团伙为谋利而进行的非法</a:t>
            </a:r>
            <a:r>
              <a:rPr lang="zh-CN" altLang="zh-CN" dirty="0" smtClean="0"/>
              <a:t>活动</a:t>
            </a:r>
            <a:endParaRPr lang="en-US" dirty="0" smtClean="0"/>
          </a:p>
          <a:p>
            <a:pPr lvl="1">
              <a:lnSpc>
                <a:spcPct val="90000"/>
              </a:lnSpc>
            </a:pPr>
            <a:r>
              <a:rPr lang="zh-CN" altLang="zh-CN" dirty="0" smtClean="0"/>
              <a:t>不同于组织松散的帮会</a:t>
            </a:r>
            <a:endParaRPr lang="en-US" altLang="zh-CN" dirty="0" smtClean="0"/>
          </a:p>
          <a:p>
            <a:pPr lvl="1">
              <a:lnSpc>
                <a:spcPct val="90000"/>
              </a:lnSpc>
            </a:pPr>
            <a:r>
              <a:rPr lang="zh-CN" altLang="zh-CN" dirty="0" smtClean="0"/>
              <a:t>互联网</a:t>
            </a:r>
            <a:r>
              <a:rPr lang="zh-CN" altLang="zh-CN" dirty="0"/>
              <a:t>不但为有组织犯罪进行传统犯罪活动带来了新机会，而且开辟了新的犯罪</a:t>
            </a:r>
            <a:r>
              <a:rPr lang="zh-CN" altLang="zh-CN" dirty="0" smtClean="0"/>
              <a:t>领域</a:t>
            </a:r>
            <a:endParaRPr lang="en-US" dirty="0" smtClean="0"/>
          </a:p>
          <a:p>
            <a:pPr lvl="2">
              <a:lnSpc>
                <a:spcPct val="90000"/>
              </a:lnSpc>
            </a:pPr>
            <a:r>
              <a:rPr lang="zh-CN" altLang="en-US" dirty="0" smtClean="0"/>
              <a:t>制造</a:t>
            </a:r>
            <a:r>
              <a:rPr lang="zh-CN" altLang="zh-CN" dirty="0" smtClean="0"/>
              <a:t>垃圾邮件、</a:t>
            </a:r>
            <a:r>
              <a:rPr lang="zh-CN" altLang="zh-CN" dirty="0"/>
              <a:t>钓鱼攻击和身份盗窃</a:t>
            </a:r>
            <a:r>
              <a:rPr lang="zh-CN" altLang="zh-CN" dirty="0" smtClean="0"/>
              <a:t>等</a:t>
            </a:r>
            <a:endParaRPr lang="en-US" dirty="0" smtClean="0"/>
          </a:p>
          <a:p>
            <a:pPr>
              <a:lnSpc>
                <a:spcPct val="90000"/>
              </a:lnSpc>
            </a:pPr>
            <a:r>
              <a:rPr lang="zh-CN" altLang="zh-CN" dirty="0"/>
              <a:t>身份</a:t>
            </a:r>
            <a:r>
              <a:rPr lang="zh-CN" altLang="zh-CN" dirty="0" smtClean="0"/>
              <a:t>盗窃</a:t>
            </a:r>
            <a:endParaRPr lang="en-US" b="1" dirty="0" smtClean="0"/>
          </a:p>
          <a:p>
            <a:pPr lvl="1">
              <a:lnSpc>
                <a:spcPct val="90000"/>
              </a:lnSpc>
            </a:pPr>
            <a:r>
              <a:rPr lang="zh-CN" altLang="en-US" dirty="0" smtClean="0"/>
              <a:t>犯罪行为</a:t>
            </a:r>
            <a:r>
              <a:rPr lang="en-US" dirty="0" smtClean="0"/>
              <a:t>:</a:t>
            </a:r>
            <a:r>
              <a:rPr lang="zh-CN" altLang="zh-CN" dirty="0"/>
              <a:t>罪分子收集受害人的个人</a:t>
            </a:r>
            <a:r>
              <a:rPr lang="zh-CN" altLang="zh-CN" dirty="0" smtClean="0"/>
              <a:t>信息</a:t>
            </a:r>
            <a:endParaRPr lang="en-US" altLang="zh-CN" dirty="0" smtClean="0"/>
          </a:p>
          <a:p>
            <a:pPr lvl="1">
              <a:lnSpc>
                <a:spcPct val="90000"/>
              </a:lnSpc>
            </a:pPr>
            <a:r>
              <a:rPr lang="zh-CN" altLang="zh-CN" dirty="0" smtClean="0"/>
              <a:t>以此</a:t>
            </a:r>
            <a:r>
              <a:rPr lang="zh-CN" altLang="zh-CN" dirty="0"/>
              <a:t>申请</a:t>
            </a:r>
            <a:r>
              <a:rPr lang="zh-CN" altLang="zh-CN" dirty="0" smtClean="0"/>
              <a:t>信用</a:t>
            </a:r>
            <a:r>
              <a:rPr lang="zh-CN" altLang="en-US" dirty="0" smtClean="0"/>
              <a:t>卡</a:t>
            </a:r>
            <a:endParaRPr lang="en-US" altLang="zh-CN" dirty="0" smtClean="0"/>
          </a:p>
          <a:p>
            <a:pPr lvl="1">
              <a:lnSpc>
                <a:spcPct val="90000"/>
              </a:lnSpc>
            </a:pPr>
            <a:r>
              <a:rPr lang="zh-CN" altLang="en-US" dirty="0" smtClean="0"/>
              <a:t>开户后进行</a:t>
            </a:r>
            <a:r>
              <a:rPr lang="zh-CN" altLang="zh-CN" dirty="0" smtClean="0"/>
              <a:t>巨额</a:t>
            </a:r>
            <a:r>
              <a:rPr lang="zh-CN" altLang="zh-CN" dirty="0"/>
              <a:t>透支，然后立即</a:t>
            </a:r>
            <a:r>
              <a:rPr lang="zh-CN" altLang="zh-CN" dirty="0" smtClean="0"/>
              <a:t>消失</a:t>
            </a:r>
            <a:endParaRPr lang="en-US" dirty="0" smtClean="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09083F3-9112-4F14-A45F-BB22B8B621D4}" type="slidenum">
              <a:rPr lang="en-US" smtClean="0"/>
              <a:pPr/>
              <a:t>69</a:t>
            </a:fld>
            <a:endParaRPr lang="en-US" dirty="0" smtClean="0"/>
          </a:p>
        </p:txBody>
      </p:sp>
      <p:sp>
        <p:nvSpPr>
          <p:cNvPr id="81924" name="Rectangle 7"/>
          <p:cNvSpPr>
            <a:spLocks noGrp="1" noChangeArrowheads="1"/>
          </p:cNvSpPr>
          <p:nvPr>
            <p:ph type="title" idx="4294967295"/>
          </p:nvPr>
        </p:nvSpPr>
        <p:spPr/>
        <p:txBody>
          <a:bodyPr/>
          <a:lstStyle/>
          <a:p>
            <a:r>
              <a:rPr lang="en-US" altLang="zh-CN" sz="3200" dirty="0" smtClean="0"/>
              <a:t>9.7.2  </a:t>
            </a:r>
            <a:r>
              <a:rPr lang="zh-CN" altLang="zh-CN" sz="3200" dirty="0" smtClean="0"/>
              <a:t>网络</a:t>
            </a:r>
            <a:r>
              <a:rPr lang="zh-CN" altLang="zh-CN" sz="3200" dirty="0"/>
              <a:t>钓鱼攻击用于身份</a:t>
            </a:r>
            <a:r>
              <a:rPr lang="zh-CN" altLang="zh-CN" sz="3200" dirty="0" smtClean="0"/>
              <a:t>盗窃</a:t>
            </a:r>
            <a:r>
              <a:rPr lang="zh-CN" altLang="en-US" sz="3200" dirty="0" smtClean="0"/>
              <a:t>（续）</a:t>
            </a:r>
            <a:endParaRPr lang="en-US" sz="3200" dirty="0" smtClean="0"/>
          </a:p>
        </p:txBody>
      </p:sp>
      <p:sp>
        <p:nvSpPr>
          <p:cNvPr id="81925" name="Rectangle 8"/>
          <p:cNvSpPr>
            <a:spLocks noGrp="1" noChangeArrowheads="1"/>
          </p:cNvSpPr>
          <p:nvPr>
            <p:ph type="body" idx="4294967295"/>
          </p:nvPr>
        </p:nvSpPr>
        <p:spPr/>
        <p:txBody>
          <a:bodyPr/>
          <a:lstStyle/>
          <a:p>
            <a:pPr>
              <a:lnSpc>
                <a:spcPct val="90000"/>
              </a:lnSpc>
            </a:pPr>
            <a:r>
              <a:rPr lang="zh-CN" altLang="en-US" dirty="0" smtClean="0"/>
              <a:t>犯罪集团</a:t>
            </a:r>
            <a:endParaRPr lang="en-US" dirty="0" smtClean="0"/>
          </a:p>
          <a:p>
            <a:pPr lvl="1">
              <a:lnSpc>
                <a:spcPct val="90000"/>
              </a:lnSpc>
            </a:pPr>
            <a:r>
              <a:rPr lang="zh-CN" altLang="en-US" dirty="0" smtClean="0"/>
              <a:t>身份盗窃的高效犯罪分子</a:t>
            </a:r>
            <a:endParaRPr lang="en-US" dirty="0" smtClean="0"/>
          </a:p>
          <a:p>
            <a:pPr lvl="2">
              <a:lnSpc>
                <a:spcPct val="90000"/>
              </a:lnSpc>
            </a:pPr>
            <a:r>
              <a:rPr lang="zh-CN" altLang="zh-CN" dirty="0"/>
              <a:t>可以快速收集到海量个人</a:t>
            </a:r>
            <a:r>
              <a:rPr lang="zh-CN" altLang="zh-CN" dirty="0" smtClean="0"/>
              <a:t>信息</a:t>
            </a:r>
            <a:endParaRPr lang="en-US" altLang="zh-CN" dirty="0" smtClean="0"/>
          </a:p>
          <a:p>
            <a:pPr lvl="2">
              <a:lnSpc>
                <a:spcPct val="90000"/>
              </a:lnSpc>
            </a:pPr>
            <a:r>
              <a:rPr lang="zh-CN" altLang="en-US" dirty="0" smtClean="0"/>
              <a:t>出售或交易那些一时用不到的</a:t>
            </a:r>
            <a:r>
              <a:rPr lang="zh-CN" altLang="zh-CN" dirty="0" smtClean="0"/>
              <a:t>信息</a:t>
            </a:r>
            <a:endParaRPr lang="en-US" altLang="zh-CN" dirty="0" smtClean="0"/>
          </a:p>
          <a:p>
            <a:pPr lvl="2">
              <a:lnSpc>
                <a:spcPct val="90000"/>
              </a:lnSpc>
            </a:pPr>
            <a:r>
              <a:rPr lang="zh-CN" altLang="en-US" dirty="0" smtClean="0"/>
              <a:t>其它世界范围内的有组织的犯罪实体</a:t>
            </a:r>
            <a:endParaRPr lang="en-US" dirty="0" smtClean="0"/>
          </a:p>
          <a:p>
            <a:pPr lvl="1">
              <a:lnSpc>
                <a:spcPct val="90000"/>
              </a:lnSpc>
            </a:pPr>
            <a:r>
              <a:rPr lang="zh-CN" altLang="en-US" b="1" dirty="0" smtClean="0"/>
              <a:t>僵尸区</a:t>
            </a:r>
            <a:endParaRPr lang="en-US" b="1" dirty="0" smtClean="0"/>
          </a:p>
          <a:p>
            <a:pPr lvl="2">
              <a:lnSpc>
                <a:spcPct val="90000"/>
              </a:lnSpc>
            </a:pPr>
            <a:r>
              <a:rPr lang="zh-CN" altLang="en-US" dirty="0" smtClean="0"/>
              <a:t>大量被</a:t>
            </a:r>
            <a:r>
              <a:rPr lang="zh-CN" altLang="zh-CN" dirty="0" smtClean="0"/>
              <a:t>植入</a:t>
            </a:r>
            <a:r>
              <a:rPr lang="zh-CN" altLang="zh-CN" dirty="0"/>
              <a:t>将僵尸</a:t>
            </a:r>
            <a:r>
              <a:rPr lang="zh-CN" altLang="zh-CN" dirty="0" smtClean="0"/>
              <a:t>程序的计算机</a:t>
            </a:r>
            <a:endParaRPr lang="en-US" dirty="0" smtClean="0"/>
          </a:p>
          <a:p>
            <a:pPr lvl="1">
              <a:lnSpc>
                <a:spcPct val="90000"/>
              </a:lnSpc>
            </a:pPr>
            <a:r>
              <a:rPr lang="zh-CN" altLang="zh-CN" dirty="0"/>
              <a:t>域欺诈</a:t>
            </a:r>
            <a:r>
              <a:rPr lang="zh-CN" altLang="zh-CN" dirty="0" smtClean="0"/>
              <a:t>攻击</a:t>
            </a:r>
            <a:endParaRPr lang="en-US" b="1" dirty="0" smtClean="0"/>
          </a:p>
          <a:p>
            <a:pPr lvl="2">
              <a:lnSpc>
                <a:spcPct val="90000"/>
              </a:lnSpc>
            </a:pPr>
            <a:r>
              <a:rPr lang="zh-CN" altLang="en-US" dirty="0" smtClean="0"/>
              <a:t>使用僵尸区</a:t>
            </a:r>
            <a:r>
              <a:rPr lang="en-US" dirty="0" smtClean="0"/>
              <a:t>, </a:t>
            </a:r>
            <a:r>
              <a:rPr lang="zh-CN" altLang="en-US" dirty="0" smtClean="0"/>
              <a:t>通常是由一个有组织的犯罪团伙发动</a:t>
            </a:r>
            <a:r>
              <a:rPr lang="en-US" dirty="0" smtClean="0"/>
              <a:t> </a:t>
            </a:r>
            <a:r>
              <a:rPr lang="zh-CN" altLang="en-US" dirty="0"/>
              <a:t>发动大规模的钓鱼</a:t>
            </a:r>
            <a:r>
              <a:rPr lang="zh-CN" altLang="en-US" dirty="0" smtClean="0"/>
              <a:t>攻击</a:t>
            </a:r>
            <a:endParaRPr lang="en-US" dirty="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674886B-9FDC-458C-AE4A-8FC64F5C5338}" type="slidenum">
              <a:rPr lang="en-US" smtClean="0"/>
              <a:pPr/>
              <a:t>7</a:t>
            </a:fld>
            <a:endParaRPr lang="en-US" dirty="0" smtClean="0"/>
          </a:p>
        </p:txBody>
      </p:sp>
      <p:sp>
        <p:nvSpPr>
          <p:cNvPr id="6148" name="Rectangle 7"/>
          <p:cNvSpPr>
            <a:spLocks noGrp="1" noChangeArrowheads="1"/>
          </p:cNvSpPr>
          <p:nvPr>
            <p:ph type="title" idx="4294967295"/>
          </p:nvPr>
        </p:nvSpPr>
        <p:spPr/>
        <p:txBody>
          <a:bodyPr/>
          <a:lstStyle/>
          <a:p>
            <a:r>
              <a:rPr lang="en-US" altLang="zh-CN" dirty="0" smtClean="0"/>
              <a:t>9.1.2  </a:t>
            </a:r>
            <a:r>
              <a:rPr lang="zh-CN" altLang="en-US" dirty="0" smtClean="0"/>
              <a:t>在线</a:t>
            </a:r>
            <a:r>
              <a:rPr lang="zh-CN" altLang="en-US" dirty="0"/>
              <a:t>支付方法</a:t>
            </a:r>
            <a:endParaRPr lang="en-US" dirty="0" smtClean="0"/>
          </a:p>
        </p:txBody>
      </p:sp>
      <p:sp>
        <p:nvSpPr>
          <p:cNvPr id="6149" name="Rectangle 8"/>
          <p:cNvSpPr>
            <a:spLocks noGrp="1" noChangeArrowheads="1"/>
          </p:cNvSpPr>
          <p:nvPr>
            <p:ph type="body" idx="4294967295"/>
          </p:nvPr>
        </p:nvSpPr>
        <p:spPr/>
        <p:txBody>
          <a:bodyPr/>
          <a:lstStyle/>
          <a:p>
            <a:pPr>
              <a:lnSpc>
                <a:spcPct val="90000"/>
              </a:lnSpc>
            </a:pPr>
            <a:r>
              <a:rPr lang="zh-CN" altLang="zh-CN" dirty="0"/>
              <a:t>消费者最常用的</a:t>
            </a:r>
            <a:r>
              <a:rPr lang="en-US" altLang="zh-CN" dirty="0"/>
              <a:t>4</a:t>
            </a:r>
            <a:r>
              <a:rPr lang="zh-CN" altLang="zh-CN" dirty="0"/>
              <a:t>种支付</a:t>
            </a:r>
            <a:r>
              <a:rPr lang="zh-CN" altLang="zh-CN" dirty="0" smtClean="0"/>
              <a:t>方式</a:t>
            </a:r>
            <a:r>
              <a:rPr lang="en-US" dirty="0" smtClean="0"/>
              <a:t> (</a:t>
            </a:r>
            <a:r>
              <a:rPr lang="zh-CN" altLang="en-US" dirty="0" smtClean="0"/>
              <a:t>传统的和电子的</a:t>
            </a:r>
            <a:r>
              <a:rPr lang="en-US" dirty="0" smtClean="0"/>
              <a:t>)</a:t>
            </a:r>
          </a:p>
          <a:p>
            <a:pPr lvl="1">
              <a:lnSpc>
                <a:spcPct val="90000"/>
              </a:lnSpc>
            </a:pPr>
            <a:r>
              <a:rPr lang="zh-CN" altLang="zh-CN" dirty="0"/>
              <a:t>现金、支票、信用卡和借记</a:t>
            </a:r>
            <a:r>
              <a:rPr lang="zh-CN" altLang="zh-CN" dirty="0" smtClean="0"/>
              <a:t>卡</a:t>
            </a:r>
            <a:endParaRPr lang="en-US" dirty="0" smtClean="0"/>
          </a:p>
          <a:p>
            <a:pPr lvl="2">
              <a:lnSpc>
                <a:spcPct val="90000"/>
              </a:lnSpc>
            </a:pPr>
            <a:r>
              <a:rPr lang="zh-CN" altLang="zh-CN" dirty="0"/>
              <a:t>占美国消费者结算量的</a:t>
            </a:r>
            <a:r>
              <a:rPr lang="en-US" altLang="zh-CN" dirty="0" smtClean="0"/>
              <a:t>90%</a:t>
            </a:r>
            <a:endParaRPr lang="en-US" dirty="0" smtClean="0"/>
          </a:p>
          <a:p>
            <a:pPr>
              <a:lnSpc>
                <a:spcPct val="90000"/>
              </a:lnSpc>
            </a:pPr>
            <a:r>
              <a:rPr lang="zh-CN" altLang="zh-CN" dirty="0"/>
              <a:t>电子转账</a:t>
            </a:r>
            <a:r>
              <a:rPr lang="en-US" dirty="0" smtClean="0"/>
              <a:t>: </a:t>
            </a:r>
            <a:r>
              <a:rPr lang="zh-CN" altLang="en-US" dirty="0" smtClean="0"/>
              <a:t>规模很小但在增长</a:t>
            </a:r>
            <a:endParaRPr lang="en-US" dirty="0" smtClean="0"/>
          </a:p>
          <a:p>
            <a:pPr lvl="1">
              <a:lnSpc>
                <a:spcPct val="90000"/>
              </a:lnSpc>
            </a:pPr>
            <a:r>
              <a:rPr lang="zh-CN" altLang="en-US" dirty="0" smtClean="0"/>
              <a:t>最常见的例子</a:t>
            </a:r>
            <a:r>
              <a:rPr lang="en-US" dirty="0" smtClean="0"/>
              <a:t>: </a:t>
            </a:r>
            <a:r>
              <a:rPr lang="zh-CN" altLang="en-US" dirty="0" smtClean="0"/>
              <a:t>自动偿付</a:t>
            </a:r>
            <a:endParaRPr lang="en-US" dirty="0" smtClean="0"/>
          </a:p>
          <a:p>
            <a:pPr>
              <a:lnSpc>
                <a:spcPct val="90000"/>
              </a:lnSpc>
            </a:pPr>
            <a:r>
              <a:rPr lang="zh-CN" altLang="en-US" dirty="0" smtClean="0"/>
              <a:t>信用卡和借记卡</a:t>
            </a:r>
            <a:endParaRPr lang="en-US" dirty="0" smtClean="0"/>
          </a:p>
          <a:p>
            <a:pPr lvl="1">
              <a:lnSpc>
                <a:spcPct val="90000"/>
              </a:lnSpc>
            </a:pPr>
            <a:r>
              <a:rPr lang="zh-CN" altLang="en-US" dirty="0" smtClean="0"/>
              <a:t>世界范围</a:t>
            </a:r>
            <a:r>
              <a:rPr lang="en-US" dirty="0" smtClean="0"/>
              <a:t>: </a:t>
            </a:r>
            <a:r>
              <a:rPr lang="zh-CN" altLang="en-US" dirty="0" smtClean="0"/>
              <a:t>占在线支付的</a:t>
            </a:r>
            <a:r>
              <a:rPr lang="en-US" dirty="0" smtClean="0"/>
              <a:t>85% </a:t>
            </a:r>
          </a:p>
          <a:p>
            <a:pPr lvl="1">
              <a:lnSpc>
                <a:spcPct val="90000"/>
              </a:lnSpc>
            </a:pPr>
            <a:r>
              <a:rPr lang="zh-CN" altLang="zh-CN" dirty="0"/>
              <a:t>剩下</a:t>
            </a:r>
            <a:r>
              <a:rPr lang="zh-CN" altLang="zh-CN" dirty="0" smtClean="0"/>
              <a:t>的</a:t>
            </a:r>
            <a:r>
              <a:rPr lang="zh-CN" altLang="en-US" dirty="0" smtClean="0"/>
              <a:t>支付主要是</a:t>
            </a:r>
            <a:r>
              <a:rPr lang="en-US" altLang="zh-CN" dirty="0" smtClean="0"/>
              <a:t>PayPal</a:t>
            </a:r>
            <a:endParaRPr lang="en-US" dirty="0" smtClean="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B7D83E2-0A41-430E-B6D8-684FF20BCDCE}" type="slidenum">
              <a:rPr lang="en-US" smtClean="0"/>
              <a:pPr/>
              <a:t>70</a:t>
            </a:fld>
            <a:endParaRPr lang="en-US" dirty="0" smtClean="0"/>
          </a:p>
        </p:txBody>
      </p:sp>
      <p:sp>
        <p:nvSpPr>
          <p:cNvPr id="82948" name="Rectangle 7"/>
          <p:cNvSpPr>
            <a:spLocks noGrp="1" noChangeArrowheads="1"/>
          </p:cNvSpPr>
          <p:nvPr>
            <p:ph type="title" idx="4294967295"/>
          </p:nvPr>
        </p:nvSpPr>
        <p:spPr/>
        <p:txBody>
          <a:bodyPr/>
          <a:lstStyle/>
          <a:p>
            <a:r>
              <a:rPr lang="en-US" altLang="zh-CN" sz="3200" dirty="0" smtClean="0"/>
              <a:t>9.7.2  </a:t>
            </a:r>
            <a:r>
              <a:rPr lang="zh-CN" altLang="zh-CN" sz="3200" dirty="0" smtClean="0"/>
              <a:t>网络</a:t>
            </a:r>
            <a:r>
              <a:rPr lang="zh-CN" altLang="zh-CN" sz="3200" dirty="0"/>
              <a:t>钓鱼攻击用于身份盗窃</a:t>
            </a:r>
            <a:r>
              <a:rPr lang="zh-CN" altLang="en-US" sz="3200" dirty="0"/>
              <a:t>（续）</a:t>
            </a:r>
            <a:endParaRPr lang="en-US" sz="3200" dirty="0" smtClean="0"/>
          </a:p>
        </p:txBody>
      </p:sp>
      <p:sp>
        <p:nvSpPr>
          <p:cNvPr id="82949" name="Rectangle 8"/>
          <p:cNvSpPr>
            <a:spLocks noGrp="1" noChangeArrowheads="1"/>
          </p:cNvSpPr>
          <p:nvPr>
            <p:ph type="body" idx="4294967295"/>
          </p:nvPr>
        </p:nvSpPr>
        <p:spPr/>
        <p:txBody>
          <a:bodyPr/>
          <a:lstStyle/>
          <a:p>
            <a:r>
              <a:rPr lang="zh-CN" altLang="en-US" dirty="0" smtClean="0"/>
              <a:t>钓鱼攻击的两个要素</a:t>
            </a:r>
            <a:endParaRPr lang="en-US" dirty="0" smtClean="0"/>
          </a:p>
          <a:p>
            <a:pPr lvl="1"/>
            <a:r>
              <a:rPr lang="zh-CN" altLang="zh-CN" dirty="0"/>
              <a:t>钓鱼</a:t>
            </a:r>
            <a:r>
              <a:rPr lang="zh-CN" altLang="zh-CN" dirty="0" smtClean="0"/>
              <a:t>情报员</a:t>
            </a:r>
            <a:r>
              <a:rPr lang="en-US" dirty="0" smtClean="0"/>
              <a:t>:</a:t>
            </a:r>
            <a:r>
              <a:rPr lang="zh-CN" altLang="zh-CN" dirty="0"/>
              <a:t>收集</a:t>
            </a:r>
            <a:r>
              <a:rPr lang="zh-CN" altLang="zh-CN" dirty="0" smtClean="0"/>
              <a:t>信息</a:t>
            </a:r>
            <a:endParaRPr lang="en-US" dirty="0" smtClean="0"/>
          </a:p>
          <a:p>
            <a:pPr lvl="1"/>
            <a:r>
              <a:rPr lang="zh-CN" altLang="zh-CN" dirty="0"/>
              <a:t>钓鱼</a:t>
            </a:r>
            <a:r>
              <a:rPr lang="zh-CN" altLang="zh-CN" dirty="0" smtClean="0"/>
              <a:t>收款员</a:t>
            </a:r>
            <a:r>
              <a:rPr lang="en-US" dirty="0" smtClean="0"/>
              <a:t>:</a:t>
            </a:r>
            <a:r>
              <a:rPr lang="zh-CN" altLang="zh-CN" dirty="0"/>
              <a:t>使用</a:t>
            </a:r>
            <a:r>
              <a:rPr lang="zh-CN" altLang="zh-CN" dirty="0" smtClean="0"/>
              <a:t>信息</a:t>
            </a:r>
            <a:r>
              <a:rPr lang="en-US" dirty="0" smtClean="0"/>
              <a:t> </a:t>
            </a:r>
          </a:p>
          <a:p>
            <a:pPr lvl="1"/>
            <a:r>
              <a:rPr lang="zh-CN" altLang="zh-CN" dirty="0"/>
              <a:t>要求具备的技能完全</a:t>
            </a:r>
            <a:r>
              <a:rPr lang="zh-CN" altLang="zh-CN" dirty="0" smtClean="0"/>
              <a:t>不同</a:t>
            </a:r>
            <a:endParaRPr lang="en-US" dirty="0" smtClean="0"/>
          </a:p>
          <a:p>
            <a:r>
              <a:rPr lang="zh-CN" altLang="zh-CN" dirty="0"/>
              <a:t>犯罪组织促成这两类人之间的</a:t>
            </a:r>
            <a:r>
              <a:rPr lang="zh-CN" altLang="zh-CN" dirty="0" smtClean="0"/>
              <a:t>交易</a:t>
            </a:r>
            <a:endParaRPr lang="en-US" dirty="0" smtClean="0"/>
          </a:p>
          <a:p>
            <a:pPr lvl="1"/>
            <a:r>
              <a:rPr lang="zh-CN" altLang="zh-CN" dirty="0" smtClean="0"/>
              <a:t>从而</a:t>
            </a:r>
            <a:r>
              <a:rPr lang="zh-CN" altLang="zh-CN" dirty="0"/>
              <a:t>提高钓鱼攻击的效率与</a:t>
            </a:r>
            <a:r>
              <a:rPr lang="zh-CN" altLang="zh-CN" dirty="0" smtClean="0"/>
              <a:t>规模</a:t>
            </a:r>
            <a:endParaRPr lang="en-US" dirty="0" smtClean="0"/>
          </a:p>
          <a:p>
            <a:r>
              <a:rPr lang="zh-CN" altLang="en-US" dirty="0" smtClean="0"/>
              <a:t>每年</a:t>
            </a:r>
            <a:r>
              <a:rPr lang="en-US" dirty="0" smtClean="0"/>
              <a:t>:</a:t>
            </a:r>
          </a:p>
          <a:p>
            <a:pPr lvl="1"/>
            <a:r>
              <a:rPr lang="zh-CN" altLang="zh-CN" dirty="0"/>
              <a:t>有</a:t>
            </a:r>
            <a:r>
              <a:rPr lang="zh-CN" altLang="zh-CN" dirty="0" smtClean="0"/>
              <a:t>超过</a:t>
            </a:r>
            <a:r>
              <a:rPr lang="en-US" altLang="zh-CN" dirty="0" smtClean="0"/>
              <a:t>100</a:t>
            </a:r>
            <a:r>
              <a:rPr lang="zh-CN" altLang="zh-CN" dirty="0" smtClean="0"/>
              <a:t>万</a:t>
            </a:r>
            <a:r>
              <a:rPr lang="zh-CN" altLang="zh-CN" dirty="0"/>
              <a:t>人成为钓鱼攻击的</a:t>
            </a:r>
            <a:r>
              <a:rPr lang="zh-CN" altLang="zh-CN" dirty="0" smtClean="0"/>
              <a:t>受害者</a:t>
            </a:r>
            <a:endParaRPr lang="en-US" dirty="0" smtClean="0"/>
          </a:p>
          <a:p>
            <a:pPr lvl="1"/>
            <a:r>
              <a:rPr lang="zh-CN" altLang="zh-CN" dirty="0"/>
              <a:t>经济损失超过</a:t>
            </a:r>
            <a:r>
              <a:rPr lang="en-US" altLang="zh-CN" dirty="0"/>
              <a:t>5</a:t>
            </a:r>
            <a:r>
              <a:rPr lang="zh-CN" altLang="zh-CN" dirty="0"/>
              <a:t>亿</a:t>
            </a:r>
            <a:r>
              <a:rPr lang="zh-CN" altLang="zh-CN" dirty="0" smtClean="0"/>
              <a:t>美元</a:t>
            </a:r>
            <a:endParaRPr lang="en-US" dirty="0" smtClean="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188C325-F559-47E4-8F78-42E96DF6358D}" type="slidenum">
              <a:rPr lang="en-US" smtClean="0"/>
              <a:pPr/>
              <a:t>71</a:t>
            </a:fld>
            <a:endParaRPr lang="en-US" dirty="0" smtClean="0"/>
          </a:p>
        </p:txBody>
      </p:sp>
      <p:sp>
        <p:nvSpPr>
          <p:cNvPr id="83972" name="Rectangle 7"/>
          <p:cNvSpPr>
            <a:spLocks noGrp="1" noChangeArrowheads="1"/>
          </p:cNvSpPr>
          <p:nvPr>
            <p:ph type="title" idx="4294967295"/>
          </p:nvPr>
        </p:nvSpPr>
        <p:spPr/>
        <p:txBody>
          <a:bodyPr/>
          <a:lstStyle/>
          <a:p>
            <a:r>
              <a:rPr lang="en-US" altLang="zh-CN" dirty="0" smtClean="0"/>
              <a:t>9.7.3  </a:t>
            </a:r>
            <a:r>
              <a:rPr lang="zh-CN" altLang="zh-CN" dirty="0" smtClean="0"/>
              <a:t>对付</a:t>
            </a:r>
            <a:r>
              <a:rPr lang="zh-CN" altLang="zh-CN" dirty="0"/>
              <a:t>钓鱼攻击的安全措施</a:t>
            </a:r>
          </a:p>
        </p:txBody>
      </p:sp>
      <p:sp>
        <p:nvSpPr>
          <p:cNvPr id="83973" name="Rectangle 8"/>
          <p:cNvSpPr>
            <a:spLocks noGrp="1" noChangeArrowheads="1"/>
          </p:cNvSpPr>
          <p:nvPr>
            <p:ph type="body" idx="4294967295"/>
          </p:nvPr>
        </p:nvSpPr>
        <p:spPr/>
        <p:txBody>
          <a:bodyPr/>
          <a:lstStyle/>
          <a:p>
            <a:r>
              <a:rPr lang="zh-CN" altLang="en-US" dirty="0" smtClean="0"/>
              <a:t>改进</a:t>
            </a:r>
            <a:r>
              <a:rPr lang="zh-CN" altLang="zh-CN" dirty="0" smtClean="0"/>
              <a:t>协议</a:t>
            </a:r>
            <a:endParaRPr lang="en-US" dirty="0" smtClean="0"/>
          </a:p>
          <a:p>
            <a:pPr lvl="1"/>
            <a:r>
              <a:rPr lang="zh-CN" altLang="en-US" dirty="0" smtClean="0"/>
              <a:t>提高电子邮件接收者识别信息来源的能力</a:t>
            </a:r>
            <a:endParaRPr lang="en-US" dirty="0" smtClean="0"/>
          </a:p>
          <a:p>
            <a:pPr lvl="2"/>
            <a:r>
              <a:rPr lang="zh-CN" altLang="en-US" dirty="0" smtClean="0"/>
              <a:t>减少钓鱼攻击威胁</a:t>
            </a:r>
            <a:endParaRPr lang="en-US" dirty="0" smtClean="0"/>
          </a:p>
          <a:p>
            <a:r>
              <a:rPr lang="zh-CN" altLang="en-US" dirty="0" smtClean="0"/>
              <a:t>教育网站用户</a:t>
            </a:r>
            <a:endParaRPr lang="en-US" dirty="0" smtClean="0"/>
          </a:p>
          <a:p>
            <a:r>
              <a:rPr lang="zh-CN" altLang="en-US" dirty="0" smtClean="0"/>
              <a:t>与专业的饭钓鱼咨询公司联系</a:t>
            </a:r>
            <a:endParaRPr lang="en-US" dirty="0" smtClean="0"/>
          </a:p>
          <a:p>
            <a:r>
              <a:rPr lang="zh-CN" altLang="en-US" dirty="0" smtClean="0"/>
              <a:t>监控犯罪分子使用的网络聊天室</a:t>
            </a:r>
            <a:endParaRPr lang="en-US" dirty="0" smtClean="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title" idx="4294967295"/>
          </p:nvPr>
        </p:nvSpPr>
        <p:spPr/>
        <p:txBody>
          <a:bodyPr/>
          <a:lstStyle/>
          <a:p>
            <a:r>
              <a:rPr lang="zh-CN" altLang="en-US" dirty="0" smtClean="0"/>
              <a:t>小结</a:t>
            </a:r>
            <a:endParaRPr lang="en-US" dirty="0" smtClean="0"/>
          </a:p>
        </p:txBody>
      </p:sp>
      <p:sp>
        <p:nvSpPr>
          <p:cNvPr id="84995" name="Rectangle 8"/>
          <p:cNvSpPr>
            <a:spLocks noGrp="1" noChangeArrowheads="1"/>
          </p:cNvSpPr>
          <p:nvPr>
            <p:ph type="body" idx="4294967295"/>
          </p:nvPr>
        </p:nvSpPr>
        <p:spPr/>
        <p:txBody>
          <a:bodyPr/>
          <a:lstStyle/>
          <a:p>
            <a:r>
              <a:rPr lang="zh-CN" altLang="en-US" dirty="0" smtClean="0"/>
              <a:t>网上商店</a:t>
            </a:r>
            <a:r>
              <a:rPr lang="en-US" dirty="0" smtClean="0"/>
              <a:t>: </a:t>
            </a:r>
            <a:r>
              <a:rPr lang="zh-CN" altLang="en-US" dirty="0" smtClean="0"/>
              <a:t>支付形式</a:t>
            </a:r>
            <a:endParaRPr lang="en-US" dirty="0" smtClean="0"/>
          </a:p>
          <a:p>
            <a:pPr lvl="1"/>
            <a:r>
              <a:rPr lang="zh-CN" altLang="zh-CN" dirty="0"/>
              <a:t>信用卡、借记卡和签账卡（即支付卡</a:t>
            </a:r>
            <a:r>
              <a:rPr lang="zh-CN" altLang="zh-CN" dirty="0" smtClean="0"/>
              <a:t>）</a:t>
            </a:r>
            <a:endParaRPr lang="en-US" dirty="0" smtClean="0"/>
          </a:p>
          <a:p>
            <a:pPr lvl="2"/>
            <a:r>
              <a:rPr lang="zh-CN" altLang="zh-CN" dirty="0"/>
              <a:t>非常普及，方便且易于</a:t>
            </a:r>
            <a:r>
              <a:rPr lang="zh-CN" altLang="zh-CN" dirty="0" smtClean="0"/>
              <a:t>使用</a:t>
            </a:r>
            <a:endParaRPr lang="en-US" dirty="0" smtClean="0"/>
          </a:p>
          <a:p>
            <a:pPr lvl="1"/>
            <a:r>
              <a:rPr lang="zh-CN" altLang="zh-CN" dirty="0"/>
              <a:t>电子现金</a:t>
            </a:r>
            <a:r>
              <a:rPr lang="en-US" dirty="0" smtClean="0"/>
              <a:t>:</a:t>
            </a:r>
            <a:r>
              <a:rPr lang="zh-CN" altLang="zh-CN" dirty="0"/>
              <a:t>便于携带、匿名</a:t>
            </a:r>
            <a:r>
              <a:rPr lang="zh-CN" altLang="zh-CN" dirty="0" smtClean="0"/>
              <a:t>保证</a:t>
            </a:r>
            <a:r>
              <a:rPr lang="zh-CN" altLang="en-US" dirty="0" smtClean="0"/>
              <a:t>的在线支付形式</a:t>
            </a:r>
            <a:r>
              <a:rPr lang="en-US" dirty="0" smtClean="0"/>
              <a:t> </a:t>
            </a:r>
          </a:p>
          <a:p>
            <a:pPr lvl="2"/>
            <a:r>
              <a:rPr lang="zh-CN" altLang="zh-CN" dirty="0"/>
              <a:t>对小额支付特别</a:t>
            </a:r>
            <a:r>
              <a:rPr lang="zh-CN" altLang="zh-CN" dirty="0" smtClean="0"/>
              <a:t>有用</a:t>
            </a:r>
            <a:endParaRPr lang="en-US" dirty="0" smtClean="0"/>
          </a:p>
          <a:p>
            <a:pPr lvl="1"/>
            <a:r>
              <a:rPr lang="zh-CN" altLang="zh-CN" dirty="0"/>
              <a:t>数字钱包为在线购物者带来了很大</a:t>
            </a:r>
            <a:r>
              <a:rPr lang="zh-CN" altLang="zh-CN" dirty="0" smtClean="0"/>
              <a:t>方便</a:t>
            </a:r>
            <a:endParaRPr lang="en-US" dirty="0" smtClean="0"/>
          </a:p>
          <a:p>
            <a:pPr lvl="1"/>
            <a:r>
              <a:rPr lang="zh-CN" altLang="zh-CN" dirty="0"/>
              <a:t>储值</a:t>
            </a:r>
            <a:r>
              <a:rPr lang="zh-CN" altLang="zh-CN" dirty="0" smtClean="0"/>
              <a:t>卡</a:t>
            </a:r>
            <a:endParaRPr lang="en-US" dirty="0" smtClean="0"/>
          </a:p>
          <a:p>
            <a:pPr lvl="2"/>
            <a:r>
              <a:rPr lang="zh-CN" altLang="zh-CN" dirty="0"/>
              <a:t>智能卡和</a:t>
            </a:r>
            <a:r>
              <a:rPr lang="zh-CN" altLang="zh-CN" dirty="0" smtClean="0"/>
              <a:t>磁卡</a:t>
            </a:r>
            <a:endParaRPr lang="en-US" dirty="0" smtClean="0"/>
          </a:p>
        </p:txBody>
      </p:sp>
      <p:sp>
        <p:nvSpPr>
          <p:cNvPr id="8499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5364C54-E693-4CCC-8C36-C04D02E1F373}" type="slidenum">
              <a:rPr lang="en-US" smtClean="0"/>
              <a:pPr/>
              <a:t>72</a:t>
            </a:fld>
            <a:endParaRPr lang="en-US" dirty="0" smtClean="0"/>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zh-CN" altLang="en-US" dirty="0" smtClean="0"/>
              <a:t>小结（续）</a:t>
            </a:r>
            <a:endParaRPr lang="en-US" dirty="0" smtClean="0"/>
          </a:p>
        </p:txBody>
      </p:sp>
      <p:sp>
        <p:nvSpPr>
          <p:cNvPr id="86019" name="Rectangle 3"/>
          <p:cNvSpPr>
            <a:spLocks noGrp="1" noChangeArrowheads="1"/>
          </p:cNvSpPr>
          <p:nvPr>
            <p:ph type="body" idx="1"/>
          </p:nvPr>
        </p:nvSpPr>
        <p:spPr/>
        <p:txBody>
          <a:bodyPr/>
          <a:lstStyle/>
          <a:p>
            <a:r>
              <a:rPr lang="zh-CN" altLang="zh-CN" dirty="0"/>
              <a:t>银行仍处理大部分货币</a:t>
            </a:r>
            <a:r>
              <a:rPr lang="zh-CN" altLang="zh-CN" dirty="0" smtClean="0"/>
              <a:t>交易</a:t>
            </a:r>
            <a:endParaRPr lang="en-US" dirty="0" smtClean="0"/>
          </a:p>
          <a:p>
            <a:pPr lvl="1"/>
            <a:r>
              <a:rPr lang="zh-CN" altLang="zh-CN" dirty="0"/>
              <a:t>开始采用互联网技术来</a:t>
            </a:r>
            <a:r>
              <a:rPr lang="zh-CN" altLang="zh-CN" dirty="0" smtClean="0"/>
              <a:t>处理支票</a:t>
            </a:r>
            <a:endParaRPr lang="en-US" dirty="0" smtClean="0"/>
          </a:p>
          <a:p>
            <a:r>
              <a:rPr lang="zh-CN" altLang="en-US" dirty="0" smtClean="0"/>
              <a:t>关注</a:t>
            </a:r>
            <a:r>
              <a:rPr lang="en-US" dirty="0" smtClean="0"/>
              <a:t>: </a:t>
            </a:r>
            <a:r>
              <a:rPr lang="zh-CN" altLang="en-US" dirty="0" smtClean="0"/>
              <a:t>钓鱼攻击、身份盗窃</a:t>
            </a:r>
            <a:endParaRPr lang="en-US" dirty="0" smtClean="0"/>
          </a:p>
        </p:txBody>
      </p:sp>
      <p:sp>
        <p:nvSpPr>
          <p:cNvPr id="86021"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E7D831A-EF0C-4D45-98D3-DD28232F30FE}" type="slidenum">
              <a:rPr lang="en-US" sz="1400"/>
              <a:pPr algn="r" eaLnBrk="1" hangingPunct="1"/>
              <a:t>73</a:t>
            </a:fld>
            <a:endParaRPr lang="en-US" sz="1400" dirty="0"/>
          </a:p>
        </p:txBody>
      </p:sp>
      <p:sp>
        <p:nvSpPr>
          <p:cNvPr id="3" name="Slide Number Placeholder 2"/>
          <p:cNvSpPr>
            <a:spLocks noGrp="1"/>
          </p:cNvSpPr>
          <p:nvPr>
            <p:ph type="sldNum" sz="quarter" idx="11"/>
          </p:nvPr>
        </p:nvSpPr>
        <p:spPr/>
        <p:txBody>
          <a:bodyPr/>
          <a:lstStyle/>
          <a:p>
            <a:pPr>
              <a:defRPr/>
            </a:pPr>
            <a:fld id="{D3AA4055-2CAA-4C89-8981-80C2F0BC5F6C}" type="slidenum">
              <a:rPr lang="en-US" smtClean="0"/>
              <a:pPr>
                <a:defRPr/>
              </a:pPr>
              <a:t>73</a:t>
            </a:fld>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835DD6E-3BE3-46D8-A19A-462B47ED930C}" type="slidenum">
              <a:rPr lang="en-US" smtClean="0"/>
              <a:pPr/>
              <a:t>8</a:t>
            </a:fld>
            <a:endParaRPr lang="en-US" dirty="0" smtClean="0"/>
          </a:p>
        </p:txBody>
      </p:sp>
      <p:sp>
        <p:nvSpPr>
          <p:cNvPr id="7172" name="Rectangle 6"/>
          <p:cNvSpPr>
            <a:spLocks noChangeArrowheads="1"/>
          </p:cNvSpPr>
          <p:nvPr/>
        </p:nvSpPr>
        <p:spPr bwMode="auto">
          <a:xfrm>
            <a:off x="361247" y="5766316"/>
            <a:ext cx="51364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t>图</a:t>
            </a:r>
            <a:r>
              <a:rPr lang="en-US" b="1" dirty="0" smtClean="0"/>
              <a:t> </a:t>
            </a:r>
            <a:r>
              <a:rPr lang="en-US" b="1" dirty="0" smtClean="0"/>
              <a:t>9-1</a:t>
            </a:r>
            <a:r>
              <a:rPr lang="zh-CN" altLang="zh-CN" dirty="0"/>
              <a:t>预计</a:t>
            </a:r>
            <a:r>
              <a:rPr lang="en-US" altLang="zh-CN" dirty="0"/>
              <a:t>2015</a:t>
            </a:r>
            <a:r>
              <a:rPr lang="zh-CN" altLang="zh-CN" dirty="0"/>
              <a:t>年美国各种在线交易的支付形式</a:t>
            </a:r>
            <a:endParaRPr lang="en-US" dirty="0"/>
          </a:p>
        </p:txBody>
      </p:sp>
      <p:sp>
        <p:nvSpPr>
          <p:cNvPr id="8" name="TextBox 7"/>
          <p:cNvSpPr txBox="1"/>
          <p:nvPr/>
        </p:nvSpPr>
        <p:spPr>
          <a:xfrm>
            <a:off x="379640" y="5336173"/>
            <a:ext cx="7709418" cy="338554"/>
          </a:xfrm>
          <a:prstGeom prst="rect">
            <a:avLst/>
          </a:prstGeom>
          <a:noFill/>
        </p:spPr>
        <p:txBody>
          <a:bodyPr wrap="none" rtlCol="0">
            <a:spAutoFit/>
          </a:bodyPr>
          <a:lstStyle/>
          <a:p>
            <a:r>
              <a:rPr lang="zh-CN" altLang="en-US" sz="1600" dirty="0"/>
              <a:t>来源</a:t>
            </a:r>
            <a:r>
              <a:rPr lang="en-US" sz="1600" dirty="0" smtClean="0"/>
              <a:t>: Adapted from forecasts by Javelin Strategy &amp; Research and </a:t>
            </a:r>
            <a:r>
              <a:rPr lang="en-US" sz="1600" i="1" dirty="0" smtClean="0"/>
              <a:t>Internet Retailer.</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762000"/>
            <a:ext cx="7200900" cy="44069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3C28D6C-1FA9-40C6-9F53-CC29AE88E76C}" type="slidenum">
              <a:rPr lang="en-US" smtClean="0"/>
              <a:pPr/>
              <a:t>9</a:t>
            </a:fld>
            <a:endParaRPr lang="en-US" dirty="0" smtClean="0"/>
          </a:p>
        </p:txBody>
      </p:sp>
      <p:sp>
        <p:nvSpPr>
          <p:cNvPr id="8196" name="Rectangle 9"/>
          <p:cNvSpPr>
            <a:spLocks noGrp="1" noChangeArrowheads="1"/>
          </p:cNvSpPr>
          <p:nvPr>
            <p:ph type="title" idx="4294967295"/>
          </p:nvPr>
        </p:nvSpPr>
        <p:spPr/>
        <p:txBody>
          <a:bodyPr/>
          <a:lstStyle/>
          <a:p>
            <a:r>
              <a:rPr lang="en-US" altLang="zh-CN" dirty="0" smtClean="0"/>
              <a:t>9.1.2  </a:t>
            </a:r>
            <a:r>
              <a:rPr lang="zh-CN" altLang="en-US" dirty="0" smtClean="0"/>
              <a:t>在线</a:t>
            </a:r>
            <a:r>
              <a:rPr lang="zh-CN" altLang="en-US" dirty="0"/>
              <a:t>支付</a:t>
            </a:r>
            <a:r>
              <a:rPr lang="zh-CN" altLang="en-US" dirty="0" smtClean="0"/>
              <a:t>方法（续）</a:t>
            </a:r>
            <a:endParaRPr lang="en-US" dirty="0" smtClean="0"/>
          </a:p>
        </p:txBody>
      </p:sp>
      <p:sp>
        <p:nvSpPr>
          <p:cNvPr id="8197" name="Rectangle 10"/>
          <p:cNvSpPr>
            <a:spLocks noGrp="1" noChangeArrowheads="1"/>
          </p:cNvSpPr>
          <p:nvPr>
            <p:ph type="body" idx="4294967295"/>
          </p:nvPr>
        </p:nvSpPr>
        <p:spPr/>
        <p:txBody>
          <a:bodyPr/>
          <a:lstStyle/>
          <a:p>
            <a:r>
              <a:rPr lang="zh-CN" altLang="en-US" dirty="0"/>
              <a:t>在线</a:t>
            </a:r>
            <a:r>
              <a:rPr lang="zh-CN" altLang="en-US" dirty="0" smtClean="0"/>
              <a:t>支付系统</a:t>
            </a:r>
            <a:endParaRPr lang="en-US" dirty="0" smtClean="0"/>
          </a:p>
          <a:p>
            <a:pPr lvl="1"/>
            <a:r>
              <a:rPr lang="zh-CN" altLang="zh-CN" dirty="0"/>
              <a:t>尚在不断发展和变化</a:t>
            </a:r>
            <a:r>
              <a:rPr lang="zh-CN" altLang="zh-CN" dirty="0" smtClean="0"/>
              <a:t>中</a:t>
            </a:r>
            <a:endParaRPr lang="en-US" dirty="0" smtClean="0"/>
          </a:p>
          <a:p>
            <a:pPr lvl="2"/>
            <a:r>
              <a:rPr lang="zh-CN" altLang="en-US" dirty="0" smtClean="0"/>
              <a:t>为了主导地位而竞争</a:t>
            </a:r>
            <a:endParaRPr lang="en-US" dirty="0" smtClean="0"/>
          </a:p>
          <a:p>
            <a:pPr lvl="1"/>
            <a:r>
              <a:rPr lang="zh-CN" altLang="zh-CN" dirty="0"/>
              <a:t>邮寄支票</a:t>
            </a:r>
            <a:r>
              <a:rPr lang="zh-CN" altLang="zh-CN" dirty="0" smtClean="0"/>
              <a:t>便宜</a:t>
            </a:r>
            <a:endParaRPr lang="en-US" dirty="0" smtClean="0"/>
          </a:p>
          <a:p>
            <a:pPr lvl="1"/>
            <a:r>
              <a:rPr lang="zh-CN" altLang="zh-CN" dirty="0"/>
              <a:t>为顾客带来</a:t>
            </a:r>
            <a:r>
              <a:rPr lang="zh-CN" altLang="zh-CN" dirty="0" smtClean="0"/>
              <a:t>方便</a:t>
            </a:r>
            <a:endParaRPr lang="en-US" dirty="0" smtClean="0"/>
          </a:p>
          <a:p>
            <a:pPr lvl="1"/>
            <a:r>
              <a:rPr lang="zh-CN" altLang="zh-CN" dirty="0"/>
              <a:t>节约公司的</a:t>
            </a:r>
            <a:r>
              <a:rPr lang="zh-CN" altLang="zh-CN" dirty="0" smtClean="0"/>
              <a:t>成本</a:t>
            </a:r>
            <a:endParaRPr lang="en-US" dirty="0" smtClean="0"/>
          </a:p>
          <a:p>
            <a:r>
              <a:rPr lang="zh-CN" altLang="en-US" dirty="0"/>
              <a:t>每一张单</a:t>
            </a:r>
            <a:r>
              <a:rPr lang="zh-CN" altLang="en-US" dirty="0" smtClean="0"/>
              <a:t>成本</a:t>
            </a:r>
            <a:endParaRPr lang="en-US" dirty="0" smtClean="0"/>
          </a:p>
          <a:p>
            <a:pPr lvl="1"/>
            <a:r>
              <a:rPr lang="zh-CN" altLang="en-US" dirty="0" smtClean="0"/>
              <a:t>通过邮件发送账单</a:t>
            </a:r>
            <a:r>
              <a:rPr lang="en-US" dirty="0" smtClean="0"/>
              <a:t>: 1.</a:t>
            </a:r>
            <a:r>
              <a:rPr lang="en-US" altLang="zh-CN" dirty="0" smtClean="0"/>
              <a:t>00</a:t>
            </a:r>
            <a:r>
              <a:rPr lang="zh-CN" altLang="en-US" dirty="0" smtClean="0"/>
              <a:t>美元</a:t>
            </a:r>
            <a:r>
              <a:rPr lang="en-US" dirty="0" smtClean="0"/>
              <a:t> </a:t>
            </a:r>
            <a:r>
              <a:rPr lang="zh-CN" altLang="en-US" dirty="0"/>
              <a:t>到</a:t>
            </a:r>
            <a:r>
              <a:rPr lang="en-US" dirty="0" smtClean="0"/>
              <a:t>1.50</a:t>
            </a:r>
            <a:r>
              <a:rPr lang="zh-CN" altLang="en-US" dirty="0" smtClean="0"/>
              <a:t>美元之间</a:t>
            </a:r>
            <a:endParaRPr lang="en-US" dirty="0" smtClean="0"/>
          </a:p>
          <a:p>
            <a:pPr lvl="1"/>
            <a:r>
              <a:rPr lang="zh-CN" altLang="en-US" dirty="0" smtClean="0"/>
              <a:t>互联网发送账单和支付的成本</a:t>
            </a:r>
            <a:r>
              <a:rPr lang="en-US" dirty="0" smtClean="0"/>
              <a:t>: 50 </a:t>
            </a:r>
            <a:r>
              <a:rPr lang="zh-CN" altLang="en-US" dirty="0" smtClean="0"/>
              <a:t>美分</a:t>
            </a:r>
            <a:endParaRPr lang="en-US" dirty="0" smtClean="0"/>
          </a:p>
          <a:p>
            <a:r>
              <a:rPr lang="zh-CN" altLang="zh-CN" dirty="0"/>
              <a:t>环境影响的意义也</a:t>
            </a:r>
            <a:r>
              <a:rPr lang="zh-CN" altLang="zh-CN" dirty="0" smtClean="0"/>
              <a:t>很大</a:t>
            </a:r>
            <a:endParaRPr lang="en-US"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Design">
  <a:themeElements>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4085</Words>
  <Application>Microsoft Office PowerPoint</Application>
  <PresentationFormat>全屏显示(4:3)</PresentationFormat>
  <Paragraphs>686</Paragraphs>
  <Slides>73</Slides>
  <Notes>73</Notes>
  <HiddenSlides>0</HiddenSlides>
  <MMClips>0</MMClips>
  <ScaleCrop>false</ScaleCrop>
  <HeadingPairs>
    <vt:vector size="4" baseType="variant">
      <vt:variant>
        <vt:lpstr>主题</vt:lpstr>
      </vt:variant>
      <vt:variant>
        <vt:i4>2</vt:i4>
      </vt:variant>
      <vt:variant>
        <vt:lpstr>幻灯片标题</vt:lpstr>
      </vt:variant>
      <vt:variant>
        <vt:i4>73</vt:i4>
      </vt:variant>
    </vt:vector>
  </HeadingPairs>
  <TitlesOfParts>
    <vt:vector size="75" baseType="lpstr">
      <vt:lpstr>Default Design</vt:lpstr>
      <vt:lpstr>1_Default Design</vt:lpstr>
      <vt:lpstr>电子商务 第10版</vt:lpstr>
      <vt:lpstr>学习目标</vt:lpstr>
      <vt:lpstr>9.1  网上支付基础</vt:lpstr>
      <vt:lpstr>9.1.1  微额支付与小额支付</vt:lpstr>
      <vt:lpstr>9.1.1  微额支付与小额支付（续）</vt:lpstr>
      <vt:lpstr>9.1.1  微额支付与小额支付（续）</vt:lpstr>
      <vt:lpstr>9.1.2  在线支付方法</vt:lpstr>
      <vt:lpstr>PowerPoint 演示文稿</vt:lpstr>
      <vt:lpstr>9.1.2  在线支付方法（续）</vt:lpstr>
      <vt:lpstr>9.1.2  在线支付方法（续）</vt:lpstr>
      <vt:lpstr>9.2  支付卡</vt:lpstr>
      <vt:lpstr>9.2  支付卡（续）</vt:lpstr>
      <vt:lpstr>9.2  支付卡（续）</vt:lpstr>
      <vt:lpstr>9.2  支付卡（续）</vt:lpstr>
      <vt:lpstr>9.2.1  支付卡的优缺点</vt:lpstr>
      <vt:lpstr>9.2.1  支付卡的优缺点</vt:lpstr>
      <vt:lpstr>9.2.1  支付卡的优缺点</vt:lpstr>
      <vt:lpstr>9.2.2  支付接受和处理</vt:lpstr>
      <vt:lpstr>9.2.2  支付接受和处理（续）</vt:lpstr>
      <vt:lpstr>9.2.2  支付接受和处理（续）</vt:lpstr>
      <vt:lpstr>PowerPoint 演示文稿</vt:lpstr>
      <vt:lpstr>PowerPoint 演示文稿</vt:lpstr>
      <vt:lpstr>9.2.2  支付接受和处理（续）</vt:lpstr>
      <vt:lpstr>9.2.2  支付接受和处理（续）</vt:lpstr>
      <vt:lpstr>9.2.2  支付接受和处理（续）</vt:lpstr>
      <vt:lpstr>9.2.2  支付接受和处理（续）</vt:lpstr>
      <vt:lpstr>9.2.2  支付接受和处理（续）</vt:lpstr>
      <vt:lpstr>9.2.2  支付接受和处理（续）</vt:lpstr>
      <vt:lpstr>9.2.2  支付接受和处理（续）</vt:lpstr>
      <vt:lpstr>9.3  电子现金</vt:lpstr>
      <vt:lpstr>9.3.1  电子现金的隐私和安全</vt:lpstr>
      <vt:lpstr>9.3.2  持有电子现金：在线和离线现金</vt:lpstr>
      <vt:lpstr>9.3.2  持有电子现金：在线和离线现金（续）</vt:lpstr>
      <vt:lpstr>9.3.2  持有电子现金：在线和离线现金（续）</vt:lpstr>
      <vt:lpstr>PowerPoint 演示文稿</vt:lpstr>
      <vt:lpstr>9.3.3  电子现金的优缺点</vt:lpstr>
      <vt:lpstr>9.3.3  电子现金的优缺点（续）</vt:lpstr>
      <vt:lpstr>9.3.3  电子现金的优缺点（续）</vt:lpstr>
      <vt:lpstr>9.3.3  电子现金的优缺点（续）</vt:lpstr>
      <vt:lpstr>9.3.3  电子现金的优缺点（续）</vt:lpstr>
      <vt:lpstr>9.4  数字钱包</vt:lpstr>
      <vt:lpstr>9.4  数字钱包（续）</vt:lpstr>
      <vt:lpstr>9.4.1  纯软件数字钱包</vt:lpstr>
      <vt:lpstr>9.4.1  纯软件数字钱包（续）</vt:lpstr>
      <vt:lpstr>9.4.1  纯软件数字钱包（续）</vt:lpstr>
      <vt:lpstr>9.4.2  基于硬件的数字钱包</vt:lpstr>
      <vt:lpstr>9.4.2  基于硬件的数字钱包（续）</vt:lpstr>
      <vt:lpstr>9.5  储值卡</vt:lpstr>
      <vt:lpstr>9.5.1  磁卡</vt:lpstr>
      <vt:lpstr>9.5.2  智能卡</vt:lpstr>
      <vt:lpstr>9.5.2  智能卡（续）</vt:lpstr>
      <vt:lpstr>9.5.2  智能卡（续）</vt:lpstr>
      <vt:lpstr>9.6  互联网技术与银行业</vt:lpstr>
      <vt:lpstr>9.6.1  支票处理</vt:lpstr>
      <vt:lpstr>9.6.1  支票处理（续）</vt:lpstr>
      <vt:lpstr>9.6.1  支票处理（续）</vt:lpstr>
      <vt:lpstr>9.6.2  移动银行</vt:lpstr>
      <vt:lpstr>9.7  犯罪活动和支付系统：网络钓鱼与身份盗窃</vt:lpstr>
      <vt:lpstr>9.7.1  网络钓鱼攻击</vt:lpstr>
      <vt:lpstr>9.7.1  网络钓鱼攻击（续）</vt:lpstr>
      <vt:lpstr>PowerPoint 演示文稿</vt:lpstr>
      <vt:lpstr>PowerPoint 演示文稿</vt:lpstr>
      <vt:lpstr>9.7.1  网络钓鱼攻击（续）</vt:lpstr>
      <vt:lpstr>9.7.1  网络钓鱼攻击（续）</vt:lpstr>
      <vt:lpstr>9.7.1  网络钓鱼攻击（续）</vt:lpstr>
      <vt:lpstr>PowerPoint 演示文稿</vt:lpstr>
      <vt:lpstr>PowerPoint 演示文稿</vt:lpstr>
      <vt:lpstr>9.7.2  网络钓鱼攻击用于身份盗窃</vt:lpstr>
      <vt:lpstr>9.7.2  网络钓鱼攻击用于身份盗窃（续）</vt:lpstr>
      <vt:lpstr>9.7.2  网络钓鱼攻击用于身份盗窃（续）</vt:lpstr>
      <vt:lpstr>9.7.3  对付钓鱼攻击的安全措施</vt:lpstr>
      <vt:lpstr>小结</vt:lpstr>
      <vt:lpstr>小结（续）</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247</cp:revision>
  <cp:lastPrinted>1601-01-01T00:00:00Z</cp:lastPrinted>
  <dcterms:created xsi:type="dcterms:W3CDTF">1601-01-01T00:00:00Z</dcterms:created>
  <dcterms:modified xsi:type="dcterms:W3CDTF">2020-03-21T05:35:02Z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